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37"/>
  </p:notesMasterIdLst>
  <p:sldIdLst>
    <p:sldId id="256" r:id="rId2"/>
    <p:sldId id="303" r:id="rId3"/>
    <p:sldId id="304" r:id="rId4"/>
    <p:sldId id="257" r:id="rId5"/>
    <p:sldId id="258" r:id="rId6"/>
    <p:sldId id="276" r:id="rId7"/>
    <p:sldId id="293" r:id="rId8"/>
    <p:sldId id="296" r:id="rId9"/>
    <p:sldId id="274" r:id="rId10"/>
    <p:sldId id="266" r:id="rId11"/>
    <p:sldId id="270" r:id="rId12"/>
    <p:sldId id="271" r:id="rId13"/>
    <p:sldId id="297" r:id="rId14"/>
    <p:sldId id="280" r:id="rId15"/>
    <p:sldId id="279" r:id="rId16"/>
    <p:sldId id="272" r:id="rId17"/>
    <p:sldId id="299"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8" r:id="rId31"/>
    <p:sldId id="261" r:id="rId32"/>
    <p:sldId id="294" r:id="rId33"/>
    <p:sldId id="300" r:id="rId34"/>
    <p:sldId id="301" r:id="rId35"/>
    <p:sldId id="30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4758" autoAdjust="0"/>
  </p:normalViewPr>
  <p:slideViewPr>
    <p:cSldViewPr snapToGrid="0">
      <p:cViewPr varScale="1">
        <p:scale>
          <a:sx n="52" d="100"/>
          <a:sy n="52" d="100"/>
        </p:scale>
        <p:origin x="1042" y="53"/>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5B688F-AF5E-4CAF-8FBA-C19759D74D25}" type="datetimeFigureOut">
              <a:rPr lang="en-US" smtClean="0"/>
              <a:t>10/11/2017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0CA1C5-5665-47B6-B6B3-E76722531544}" type="slidenum">
              <a:rPr lang="en-US" smtClean="0"/>
              <a:t>‹#›</a:t>
            </a:fld>
            <a:endParaRPr lang="en-US"/>
          </a:p>
        </p:txBody>
      </p:sp>
    </p:spTree>
    <p:extLst>
      <p:ext uri="{BB962C8B-B14F-4D97-AF65-F5344CB8AC3E}">
        <p14:creationId xmlns:p14="http://schemas.microsoft.com/office/powerpoint/2010/main" val="2192630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dirty="0">
                <a:latin typeface="Arial" panose="020B0604020202020204" pitchFamily="34" charset="0"/>
              </a:rPr>
              <a:t>Display this slide as participants enter the room to allow them to begin to think about this topic. It will also reassure them they are in the right place. </a:t>
            </a:r>
          </a:p>
          <a:p>
            <a:pPr marL="171450" indent="-171450" eaLnBrk="1" hangingPunct="1">
              <a:buFont typeface="Arial" panose="020B0604020202020204" pitchFamily="34" charset="0"/>
              <a:buChar char="•"/>
            </a:pPr>
            <a:r>
              <a:rPr lang="en-US" altLang="en-US" dirty="0">
                <a:latin typeface="Arial" panose="020B0604020202020204" pitchFamily="34" charset="0"/>
              </a:rPr>
              <a:t>Cover the logistics of the facility before beginning, such as the emergency</a:t>
            </a:r>
            <a:r>
              <a:rPr lang="en-US" altLang="en-US" baseline="0" dirty="0">
                <a:latin typeface="Arial" panose="020B0604020202020204" pitchFamily="34" charset="0"/>
              </a:rPr>
              <a:t> exits, restroom locations, and smoking policy.</a:t>
            </a:r>
          </a:p>
          <a:p>
            <a:pPr marL="171450" indent="-171450" eaLnBrk="1" hangingPunct="1">
              <a:buFont typeface="Arial" panose="020B0604020202020204" pitchFamily="34" charset="0"/>
              <a:buChar char="•"/>
            </a:pPr>
            <a:r>
              <a:rPr lang="en-US" altLang="en-US" baseline="0" dirty="0">
                <a:latin typeface="Arial" panose="020B0604020202020204" pitchFamily="34" charset="0"/>
              </a:rPr>
              <a:t>Ask participants to silence cell phones and be respectful with side-conversations.</a:t>
            </a:r>
            <a:endParaRPr lang="en-US" altLang="en-US" dirty="0">
              <a:latin typeface="Arial" panose="020B0604020202020204" pitchFamily="34" charset="0"/>
            </a:endParaRPr>
          </a:p>
          <a:p>
            <a:endParaRPr lang="en-US" b="1" dirty="0"/>
          </a:p>
          <a:p>
            <a:endParaRPr lang="en-US" b="1" dirty="0"/>
          </a:p>
        </p:txBody>
      </p:sp>
      <p:sp>
        <p:nvSpPr>
          <p:cNvPr id="4" name="Slide Number Placeholder 3"/>
          <p:cNvSpPr>
            <a:spLocks noGrp="1"/>
          </p:cNvSpPr>
          <p:nvPr>
            <p:ph type="sldNum" sz="quarter" idx="10"/>
          </p:nvPr>
        </p:nvSpPr>
        <p:spPr/>
        <p:txBody>
          <a:bodyPr/>
          <a:lstStyle/>
          <a:p>
            <a:fld id="{4E0CA1C5-5665-47B6-B6B3-E76722531544}" type="slidenum">
              <a:rPr lang="en-US" smtClean="0"/>
              <a:t>1</a:t>
            </a:fld>
            <a:endParaRPr lang="en-US"/>
          </a:p>
        </p:txBody>
      </p:sp>
    </p:spTree>
    <p:extLst>
      <p:ext uri="{BB962C8B-B14F-4D97-AF65-F5344CB8AC3E}">
        <p14:creationId xmlns:p14="http://schemas.microsoft.com/office/powerpoint/2010/main" val="2283904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b="1" kern="1200" dirty="0">
                <a:solidFill>
                  <a:schemeClr val="tx1"/>
                </a:solidFill>
                <a:effectLst/>
                <a:latin typeface="+mn-lt"/>
                <a:ea typeface="+mn-ea"/>
                <a:cs typeface="+mn-cs"/>
              </a:rPr>
              <a:t>Instructor Notes:</a:t>
            </a:r>
          </a:p>
          <a:p>
            <a:pPr rtl="0" eaLnBrk="1" latinLnBrk="0" hangingPunct="1"/>
            <a:endParaRPr lang="en-US" sz="1200" b="1" kern="120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r>
              <a:rPr lang="en-US" sz="1200" b="0" kern="1200" dirty="0">
                <a:solidFill>
                  <a:schemeClr val="tx1"/>
                </a:solidFill>
                <a:effectLst/>
                <a:latin typeface="+mn-lt"/>
                <a:ea typeface="+mn-ea"/>
                <a:cs typeface="+mn-cs"/>
              </a:rPr>
              <a:t>We all need 7-9 hours of sleep each day. However there are things in</a:t>
            </a:r>
            <a:r>
              <a:rPr lang="en-US" sz="1200" b="0" kern="1200" baseline="0" dirty="0">
                <a:solidFill>
                  <a:schemeClr val="tx1"/>
                </a:solidFill>
                <a:effectLst/>
                <a:latin typeface="+mn-lt"/>
                <a:ea typeface="+mn-ea"/>
                <a:cs typeface="+mn-cs"/>
              </a:rPr>
              <a:t> our lives that sometimes prevent this from happening.</a:t>
            </a:r>
          </a:p>
          <a:p>
            <a:pPr marL="171450" indent="-171450" rtl="0" eaLnBrk="1" latinLnBrk="0" hangingPunct="1">
              <a:buFont typeface="Arial" panose="020B0604020202020204" pitchFamily="34" charset="0"/>
              <a:buChar char="•"/>
            </a:pPr>
            <a:r>
              <a:rPr lang="en-US" sz="1200" b="0" kern="1200" baseline="0" dirty="0">
                <a:solidFill>
                  <a:schemeClr val="tx1"/>
                </a:solidFill>
                <a:effectLst/>
                <a:latin typeface="+mn-lt"/>
                <a:ea typeface="+mn-ea"/>
                <a:cs typeface="+mn-cs"/>
              </a:rPr>
              <a:t>Engage the participants in a large group discussion regarding what things sometimes prevent us from getting 7-9 hours of sleep. List these on a flip chart and post in the classroom. We will refer to this list off and on during the training.</a:t>
            </a:r>
          </a:p>
          <a:p>
            <a:pPr marL="0" indent="0" rtl="0" eaLnBrk="1" latinLnBrk="0" hangingPunct="1">
              <a:buFont typeface="Arial" panose="020B0604020202020204" pitchFamily="34" charset="0"/>
              <a:buNone/>
            </a:pPr>
            <a:endParaRPr lang="en-US" b="0" dirty="0">
              <a:effectLst/>
            </a:endParaRPr>
          </a:p>
        </p:txBody>
      </p:sp>
      <p:sp>
        <p:nvSpPr>
          <p:cNvPr id="4" name="Slide Number Placeholder 3"/>
          <p:cNvSpPr>
            <a:spLocks noGrp="1"/>
          </p:cNvSpPr>
          <p:nvPr>
            <p:ph type="sldNum" sz="quarter" idx="10"/>
          </p:nvPr>
        </p:nvSpPr>
        <p:spPr/>
        <p:txBody>
          <a:bodyPr/>
          <a:lstStyle/>
          <a:p>
            <a:fld id="{4E0CA1C5-5665-47B6-B6B3-E76722531544}" type="slidenum">
              <a:rPr lang="en-US" smtClean="0"/>
              <a:t>12</a:t>
            </a:fld>
            <a:endParaRPr lang="en-US"/>
          </a:p>
        </p:txBody>
      </p:sp>
    </p:spTree>
    <p:extLst>
      <p:ext uri="{BB962C8B-B14F-4D97-AF65-F5344CB8AC3E}">
        <p14:creationId xmlns:p14="http://schemas.microsoft.com/office/powerpoint/2010/main" val="3434509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endParaRPr lang="en-US" dirty="0">
              <a:effectLst/>
            </a:endParaRPr>
          </a:p>
          <a:p>
            <a:endParaRPr lang="en-US" dirty="0"/>
          </a:p>
          <a:p>
            <a:pPr marL="171450" indent="-171450">
              <a:buFont typeface="Arial" panose="020B0604020202020204" pitchFamily="34" charset="0"/>
              <a:buChar char="•"/>
            </a:pPr>
            <a:r>
              <a:rPr lang="en-US" dirty="0"/>
              <a:t>There may be several reasons that you experience a</a:t>
            </a:r>
            <a:r>
              <a:rPr lang="en-US" baseline="0" dirty="0"/>
              <a:t> poor quality of sleep.</a:t>
            </a:r>
          </a:p>
          <a:p>
            <a:pPr marL="171450" indent="-171450">
              <a:buFont typeface="Arial" panose="020B0604020202020204" pitchFamily="34" charset="0"/>
              <a:buChar char="•"/>
            </a:pPr>
            <a:r>
              <a:rPr lang="en-US" baseline="0" dirty="0"/>
              <a:t>Some examples are viewed here on this screen.</a:t>
            </a:r>
          </a:p>
          <a:p>
            <a:pPr marL="171450" indent="-171450">
              <a:buFont typeface="Arial" panose="020B0604020202020204" pitchFamily="34" charset="0"/>
              <a:buChar char="•"/>
            </a:pPr>
            <a:r>
              <a:rPr lang="en-US" baseline="0" dirty="0"/>
              <a:t>Insomnia is medical diagnosis defines as:  </a:t>
            </a:r>
            <a:r>
              <a:rPr lang="en-US" sz="1200" b="0" i="0" kern="1200" dirty="0">
                <a:solidFill>
                  <a:schemeClr val="tx1"/>
                </a:solidFill>
                <a:effectLst/>
                <a:latin typeface="+mn-lt"/>
                <a:ea typeface="+mn-ea"/>
                <a:cs typeface="+mn-cs"/>
              </a:rPr>
              <a:t>habitual sleeplessness; inability to sleep.</a:t>
            </a:r>
          </a:p>
          <a:p>
            <a:pPr marL="171450" indent="-171450">
              <a:buFont typeface="Arial" panose="020B0604020202020204" pitchFamily="34" charset="0"/>
              <a:buChar char="•"/>
            </a:pPr>
            <a:r>
              <a:rPr lang="en-US" baseline="0" dirty="0"/>
              <a:t>In addition to these you may find that it is difficult to sleep when you are stressed about a personal issue:</a:t>
            </a:r>
          </a:p>
          <a:p>
            <a:pPr marL="628650" lvl="1" indent="-171450">
              <a:buFont typeface="Arial" panose="020B0604020202020204" pitchFamily="34" charset="0"/>
              <a:buChar char="•"/>
            </a:pPr>
            <a:r>
              <a:rPr lang="en-US" baseline="0" dirty="0"/>
              <a:t>Financial problems</a:t>
            </a:r>
          </a:p>
          <a:p>
            <a:pPr marL="628650" lvl="1" indent="-171450">
              <a:buFont typeface="Arial" panose="020B0604020202020204" pitchFamily="34" charset="0"/>
              <a:buChar char="•"/>
            </a:pPr>
            <a:r>
              <a:rPr lang="en-US" baseline="0" dirty="0"/>
              <a:t>Relationship difficulties</a:t>
            </a:r>
          </a:p>
          <a:p>
            <a:pPr marL="628650" lvl="1" indent="-171450">
              <a:buFont typeface="Arial" panose="020B0604020202020204" pitchFamily="34" charset="0"/>
              <a:buChar char="•"/>
            </a:pPr>
            <a:r>
              <a:rPr lang="en-US" baseline="0" dirty="0"/>
              <a:t>Children or family concerns</a:t>
            </a:r>
          </a:p>
          <a:p>
            <a:pPr marL="628650" lvl="1" indent="-171450">
              <a:buFont typeface="Arial" panose="020B0604020202020204" pitchFamily="34" charset="0"/>
              <a:buChar char="•"/>
            </a:pPr>
            <a:r>
              <a:rPr lang="en-US" baseline="0" dirty="0"/>
              <a:t>Work deadlines</a:t>
            </a:r>
          </a:p>
          <a:p>
            <a:pPr marL="628650" lvl="1" indent="-171450">
              <a:buFont typeface="Arial" panose="020B0604020202020204" pitchFamily="34" charset="0"/>
              <a:buChar char="•"/>
            </a:pPr>
            <a:r>
              <a:rPr lang="en-US" baseline="0" dirty="0"/>
              <a:t>Others?</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13</a:t>
            </a:fld>
            <a:endParaRPr lang="en-US"/>
          </a:p>
        </p:txBody>
      </p:sp>
    </p:spTree>
    <p:extLst>
      <p:ext uri="{BB962C8B-B14F-4D97-AF65-F5344CB8AC3E}">
        <p14:creationId xmlns:p14="http://schemas.microsoft.com/office/powerpoint/2010/main" val="1187368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FC2312-B572-4E56-A6DF-4854E90BEDDA}" type="slidenum">
              <a:rPr lang="en-US" altLang="en-US"/>
              <a:pPr>
                <a:spcBef>
                  <a:spcPct val="0"/>
                </a:spcBef>
              </a:pPr>
              <a:t>14</a:t>
            </a:fld>
            <a:endParaRPr lang="en-US" altLang="en-US"/>
          </a:p>
        </p:txBody>
      </p:sp>
      <p:sp>
        <p:nvSpPr>
          <p:cNvPr id="12291" name="Rectangle 2"/>
          <p:cNvSpPr>
            <a:spLocks noGrp="1" noRot="1" noChangeAspect="1" noChangeArrowheads="1" noTextEdit="1"/>
          </p:cNvSpPr>
          <p:nvPr>
            <p:ph type="sldImg"/>
          </p:nvPr>
        </p:nvSpPr>
        <p:spPr>
          <a:xfrm>
            <a:off x="382588" y="685800"/>
            <a:ext cx="6096000" cy="3429000"/>
          </a:xfrm>
          <a:ln/>
        </p:spPr>
      </p:sp>
      <p:sp>
        <p:nvSpPr>
          <p:cNvPr id="12292"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marL="171450" indent="-171450" eaLnBrk="1" hangingPunct="1">
              <a:buFont typeface="Arial" panose="020B0604020202020204" pitchFamily="34" charset="0"/>
              <a:buChar char="•"/>
            </a:pPr>
            <a:r>
              <a:rPr lang="en-US" altLang="en-US" b="0" dirty="0">
                <a:latin typeface="Arial" panose="020B0604020202020204" pitchFamily="34" charset="0"/>
              </a:rPr>
              <a:t>There is no substitute for rest to overcome fatigue. Get enough sleep. The average person needs 7-8 consecutive hours of sleep to awake rested. Establish a bedtime and make it routine. Your body will establish patterns of preparedness for your regular bedtime.</a:t>
            </a:r>
          </a:p>
          <a:p>
            <a:pPr marL="171450" indent="-171450" eaLnBrk="1" hangingPunct="1">
              <a:buFont typeface="Arial" panose="020B0604020202020204" pitchFamily="34" charset="0"/>
              <a:buChar char="•"/>
            </a:pPr>
            <a:endParaRPr lang="en-US" altLang="en-US" b="0"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Let people know what time you regularly go to bed and why it is important for you to maintain your routines. The safety of your students is at stake and is not to be taken lightly. </a:t>
            </a:r>
          </a:p>
          <a:p>
            <a:pPr marL="171450" indent="-171450" eaLnBrk="1" hangingPunct="1">
              <a:buFont typeface="Arial" panose="020B0604020202020204" pitchFamily="34" charset="0"/>
              <a:buChar char="•"/>
            </a:pPr>
            <a:endParaRPr lang="en-US" altLang="en-US" b="0"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Between runs – take a break. Go for short walks, sit in the cool air, or if time permits, take a “power nap.”</a:t>
            </a:r>
          </a:p>
        </p:txBody>
      </p:sp>
    </p:spTree>
    <p:extLst>
      <p:ext uri="{BB962C8B-B14F-4D97-AF65-F5344CB8AC3E}">
        <p14:creationId xmlns:p14="http://schemas.microsoft.com/office/powerpoint/2010/main" val="1835201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B1F333-960F-4B2D-9411-5FE27242AB4C}" type="slidenum">
              <a:rPr lang="en-US" altLang="en-US"/>
              <a:pPr>
                <a:spcBef>
                  <a:spcPct val="0"/>
                </a:spcBef>
              </a:pPr>
              <a:t>15</a:t>
            </a:fld>
            <a:endParaRPr lang="en-US" altLang="en-US"/>
          </a:p>
        </p:txBody>
      </p:sp>
      <p:sp>
        <p:nvSpPr>
          <p:cNvPr id="10243" name="Rectangle 2"/>
          <p:cNvSpPr>
            <a:spLocks noGrp="1" noRot="1" noChangeAspect="1" noChangeArrowheads="1" noTextEdit="1"/>
          </p:cNvSpPr>
          <p:nvPr>
            <p:ph type="sldImg"/>
          </p:nvPr>
        </p:nvSpPr>
        <p:spPr>
          <a:xfrm>
            <a:off x="382588" y="685800"/>
            <a:ext cx="6096000" cy="3429000"/>
          </a:xfrm>
          <a:ln/>
        </p:spPr>
      </p:sp>
      <p:sp>
        <p:nvSpPr>
          <p:cNvPr id="10244" name="Rectangle 3"/>
          <p:cNvSpPr>
            <a:spLocks noGrp="1" noChangeArrowheads="1"/>
          </p:cNvSpPr>
          <p:nvPr>
            <p:ph type="body" idx="1"/>
          </p:nvPr>
        </p:nvSpPr>
        <p:spPr>
          <a:xfrm>
            <a:off x="1173163" y="4344988"/>
            <a:ext cx="5113337" cy="3581400"/>
          </a:xfrm>
          <a:noFill/>
        </p:spPr>
        <p:txBody>
          <a:bodyPr/>
          <a:lstStyle/>
          <a:p>
            <a:pPr eaLnBrk="1" hangingPunct="1">
              <a:lnSpc>
                <a:spcPct val="80000"/>
              </a:lnSpc>
            </a:pPr>
            <a:r>
              <a:rPr lang="en-US" altLang="en-US" b="1" dirty="0">
                <a:latin typeface="Arial" panose="020B0604020202020204" pitchFamily="34" charset="0"/>
              </a:rPr>
              <a:t>Instructor Notes: </a:t>
            </a:r>
          </a:p>
          <a:p>
            <a:pPr eaLnBrk="1" hangingPunct="1">
              <a:lnSpc>
                <a:spcPct val="80000"/>
              </a:lnSpc>
            </a:pPr>
            <a:endParaRPr lang="en-US" altLang="en-US" b="0" dirty="0">
              <a:latin typeface="Arial" panose="020B0604020202020204" pitchFamily="34" charset="0"/>
            </a:endParaRPr>
          </a:p>
          <a:p>
            <a:pPr eaLnBrk="1" hangingPunct="1">
              <a:lnSpc>
                <a:spcPct val="80000"/>
              </a:lnSpc>
            </a:pPr>
            <a:r>
              <a:rPr lang="en-US" altLang="en-US" b="0" dirty="0">
                <a:latin typeface="Arial" panose="020B0604020202020204" pitchFamily="34" charset="0"/>
              </a:rPr>
              <a:t>Driver fatigue is a very dangerous condition. Fatigued drivers can experience a hypnotic effect that diminishes attention, or they fall asleep and make serious and sometimes fatal driving errors.</a:t>
            </a:r>
          </a:p>
          <a:p>
            <a:pPr eaLnBrk="1" hangingPunct="1">
              <a:lnSpc>
                <a:spcPct val="80000"/>
              </a:lnSpc>
            </a:pPr>
            <a:endParaRPr lang="en-US" altLang="en-US" b="0" dirty="0">
              <a:latin typeface="Arial" panose="020B0604020202020204" pitchFamily="34" charset="0"/>
            </a:endParaRP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Tiredness and fatigue can often affect your driving ability long before you consciously realize you are tired or fatigued. </a:t>
            </a:r>
          </a:p>
          <a:p>
            <a:pPr marL="171450" indent="-171450" eaLnBrk="1" hangingPunct="1">
              <a:lnSpc>
                <a:spcPct val="80000"/>
              </a:lnSpc>
              <a:buFont typeface="Arial" panose="020B0604020202020204" pitchFamily="34" charset="0"/>
              <a:buChar char="•"/>
            </a:pPr>
            <a:endParaRPr lang="en-US" altLang="en-US" b="0" dirty="0">
              <a:latin typeface="Arial" panose="020B0604020202020204" pitchFamily="34" charset="0"/>
            </a:endParaRP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Fatigue-related crashes are often more severe than others because drivers' reaction time is delayed or they have failed to make maneuvers to avoid a crash. </a:t>
            </a: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Symptoms of driver fatigue include heavy eyelids, frequent yawning, a drifting vehicle that wanders over road lines, varying vehicle speed for no reason, misjudging traffic situations, seeing things "jump out" in the road, feeling fidgety or irritable and daydreaming.</a:t>
            </a:r>
          </a:p>
          <a:p>
            <a:pPr eaLnBrk="1" hangingPunct="1">
              <a:lnSpc>
                <a:spcPct val="80000"/>
              </a:lnSpc>
            </a:pPr>
            <a:endParaRPr lang="en-US" altLang="en-US" b="0" dirty="0">
              <a:latin typeface="Arial" panose="020B0604020202020204" pitchFamily="34" charset="0"/>
            </a:endParaRPr>
          </a:p>
          <a:p>
            <a:pPr eaLnBrk="1" hangingPunct="1">
              <a:lnSpc>
                <a:spcPct val="80000"/>
              </a:lnSpc>
            </a:pPr>
            <a:r>
              <a:rPr lang="en-US" altLang="en-US" b="1" u="sng" dirty="0">
                <a:latin typeface="Arial" panose="020B0604020202020204" pitchFamily="34" charset="0"/>
              </a:rPr>
              <a:t>Fatigue Reduces:</a:t>
            </a: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Ability to focus</a:t>
            </a: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Physical/mental skills</a:t>
            </a: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Response time</a:t>
            </a: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Concentration</a:t>
            </a:r>
          </a:p>
          <a:p>
            <a:pPr marL="171450" indent="-171450" eaLnBrk="1" hangingPunct="1">
              <a:lnSpc>
                <a:spcPct val="80000"/>
              </a:lnSpc>
              <a:buFont typeface="Arial" panose="020B0604020202020204" pitchFamily="34" charset="0"/>
              <a:buChar char="•"/>
            </a:pPr>
            <a:r>
              <a:rPr lang="en-US" altLang="en-US" b="0" dirty="0">
                <a:latin typeface="Arial" panose="020B0604020202020204" pitchFamily="34" charset="0"/>
              </a:rPr>
              <a:t>Awareness</a:t>
            </a:r>
          </a:p>
        </p:txBody>
      </p:sp>
    </p:spTree>
    <p:extLst>
      <p:ext uri="{BB962C8B-B14F-4D97-AF65-F5344CB8AC3E}">
        <p14:creationId xmlns:p14="http://schemas.microsoft.com/office/powerpoint/2010/main" val="247217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b="1" kern="1200" dirty="0">
                <a:solidFill>
                  <a:schemeClr val="tx1"/>
                </a:solidFill>
                <a:effectLst/>
                <a:latin typeface="+mn-lt"/>
                <a:ea typeface="+mn-ea"/>
                <a:cs typeface="+mn-cs"/>
              </a:rPr>
              <a:t>Instructor Notes:</a:t>
            </a:r>
          </a:p>
          <a:p>
            <a:pPr rtl="0" eaLnBrk="1" latinLnBrk="0" hangingPunct="1"/>
            <a:endParaRPr lang="en-US" sz="1200" b="1" kern="120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r>
              <a:rPr lang="en-US" sz="1200" b="0" kern="1200" dirty="0">
                <a:solidFill>
                  <a:schemeClr val="tx1"/>
                </a:solidFill>
                <a:effectLst/>
                <a:latin typeface="+mn-lt"/>
                <a:ea typeface="+mn-ea"/>
                <a:cs typeface="+mn-cs"/>
              </a:rPr>
              <a:t>The circadian rhythm is a natural</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phenomenon that regulates our bodies and how</a:t>
            </a:r>
            <a:r>
              <a:rPr lang="en-US" sz="1200" b="0" kern="1200" baseline="0" dirty="0">
                <a:solidFill>
                  <a:schemeClr val="tx1"/>
                </a:solidFill>
                <a:effectLst/>
                <a:latin typeface="+mn-lt"/>
                <a:ea typeface="+mn-ea"/>
                <a:cs typeface="+mn-cs"/>
              </a:rPr>
              <a:t> our energy levels</a:t>
            </a:r>
            <a:r>
              <a:rPr lang="en-US" sz="1200" b="0" kern="1200" dirty="0">
                <a:solidFill>
                  <a:schemeClr val="tx1"/>
                </a:solidFill>
                <a:effectLst/>
                <a:latin typeface="+mn-lt"/>
                <a:ea typeface="+mn-ea"/>
                <a:cs typeface="+mn-cs"/>
              </a:rPr>
              <a:t> respond over</a:t>
            </a:r>
            <a:r>
              <a:rPr lang="en-US" sz="1200" b="0" kern="1200" baseline="0" dirty="0">
                <a:solidFill>
                  <a:schemeClr val="tx1"/>
                </a:solidFill>
                <a:effectLst/>
                <a:latin typeface="+mn-lt"/>
                <a:ea typeface="+mn-ea"/>
                <a:cs typeface="+mn-cs"/>
              </a:rPr>
              <a:t> the course of the day.</a:t>
            </a:r>
          </a:p>
          <a:p>
            <a:pPr marL="171450" indent="-171450" rtl="0" eaLnBrk="1" latinLnBrk="0" hangingPunct="1">
              <a:buFont typeface="Arial" panose="020B0604020202020204" pitchFamily="34" charset="0"/>
              <a:buChar char="•"/>
            </a:pPr>
            <a:r>
              <a:rPr lang="en-US" sz="1200" b="0" kern="1200" baseline="0" dirty="0">
                <a:solidFill>
                  <a:schemeClr val="tx1"/>
                </a:solidFill>
                <a:effectLst/>
                <a:latin typeface="+mn-lt"/>
                <a:ea typeface="+mn-ea"/>
                <a:cs typeface="+mn-cs"/>
              </a:rPr>
              <a:t>It is important to be aware of the highs and lows of this cycle as it relates to the time you will be driving a school bus.</a:t>
            </a:r>
          </a:p>
          <a:p>
            <a:pPr marL="171450" indent="-171450" rtl="0" eaLnBrk="1" latinLnBrk="0" hangingPunct="1">
              <a:buFont typeface="Arial" panose="020B0604020202020204" pitchFamily="34" charset="0"/>
              <a:buChar char="•"/>
            </a:pPr>
            <a:r>
              <a:rPr lang="en-US" sz="1200" b="0" kern="1200" baseline="0" dirty="0">
                <a:solidFill>
                  <a:schemeClr val="tx1"/>
                </a:solidFill>
                <a:effectLst/>
                <a:latin typeface="+mn-lt"/>
                <a:ea typeface="+mn-ea"/>
                <a:cs typeface="+mn-cs"/>
              </a:rPr>
              <a:t>Most school bus drivers begin their afternoon route approximately 2:00pm and typically finish about 4:00pm.  A great deal of the time behind the wheel in the afternoon is spent during this natural dip in energy.</a:t>
            </a:r>
          </a:p>
          <a:p>
            <a:pPr marL="171450" indent="-171450" rtl="0" eaLnBrk="1" latinLnBrk="0" hangingPunct="1">
              <a:buFont typeface="Arial" panose="020B0604020202020204" pitchFamily="34" charset="0"/>
              <a:buChar char="•"/>
            </a:pPr>
            <a:endParaRPr lang="en-US" sz="1200" b="0" kern="1200" baseline="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endParaRPr lang="en-US" b="0" dirty="0">
              <a:effectLst/>
            </a:endParaRPr>
          </a:p>
        </p:txBody>
      </p:sp>
      <p:sp>
        <p:nvSpPr>
          <p:cNvPr id="4" name="Slide Number Placeholder 3"/>
          <p:cNvSpPr>
            <a:spLocks noGrp="1"/>
          </p:cNvSpPr>
          <p:nvPr>
            <p:ph type="sldNum" sz="quarter" idx="10"/>
          </p:nvPr>
        </p:nvSpPr>
        <p:spPr/>
        <p:txBody>
          <a:bodyPr/>
          <a:lstStyle/>
          <a:p>
            <a:fld id="{4E0CA1C5-5665-47B6-B6B3-E76722531544}" type="slidenum">
              <a:rPr lang="en-US" smtClean="0"/>
              <a:t>16</a:t>
            </a:fld>
            <a:endParaRPr lang="en-US"/>
          </a:p>
        </p:txBody>
      </p:sp>
    </p:spTree>
    <p:extLst>
      <p:ext uri="{BB962C8B-B14F-4D97-AF65-F5344CB8AC3E}">
        <p14:creationId xmlns:p14="http://schemas.microsoft.com/office/powerpoint/2010/main" val="12882190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endParaRPr lang="en-US" dirty="0">
              <a:effectLst/>
            </a:endParaRPr>
          </a:p>
          <a:p>
            <a:endParaRPr lang="en-US" dirty="0"/>
          </a:p>
          <a:p>
            <a:pPr marL="228600" indent="-228600">
              <a:buFont typeface="Arial" panose="020B0604020202020204" pitchFamily="34" charset="0"/>
              <a:buChar char="•"/>
            </a:pPr>
            <a:r>
              <a:rPr lang="en-US" dirty="0"/>
              <a:t>Be aware of your body's reaction to foods. For example, carbohydrates can make you feel a slump in energy.</a:t>
            </a:r>
          </a:p>
          <a:p>
            <a:pPr marL="228600" indent="-228600">
              <a:buFont typeface="Arial" panose="020B0604020202020204" pitchFamily="34" charset="0"/>
              <a:buChar char="•"/>
            </a:pPr>
            <a:r>
              <a:rPr lang="en-US" dirty="0"/>
              <a:t>Consuming large meals slows us down,</a:t>
            </a:r>
            <a:r>
              <a:rPr lang="en-US" baseline="0" dirty="0"/>
              <a:t> making us feel drowsy.</a:t>
            </a:r>
          </a:p>
          <a:p>
            <a:pPr marL="228600" indent="-228600">
              <a:buFont typeface="Arial" panose="020B0604020202020204" pitchFamily="34" charset="0"/>
              <a:buChar char="•"/>
            </a:pPr>
            <a:r>
              <a:rPr lang="en-US" baseline="0" dirty="0"/>
              <a:t>You may need to deliberately schedule a nap after lunch in preparation for afternoon routes. </a:t>
            </a:r>
          </a:p>
          <a:p>
            <a:pPr marL="228600" indent="-228600">
              <a:buFont typeface="+mj-lt"/>
              <a:buAutoNum type="arabicPeriod"/>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17</a:t>
            </a:fld>
            <a:endParaRPr lang="en-US"/>
          </a:p>
        </p:txBody>
      </p:sp>
    </p:spTree>
    <p:extLst>
      <p:ext uri="{BB962C8B-B14F-4D97-AF65-F5344CB8AC3E}">
        <p14:creationId xmlns:p14="http://schemas.microsoft.com/office/powerpoint/2010/main" val="2708991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8F51281-D4BD-43AF-947B-362D8A8917E6}" type="slidenum">
              <a:rPr lang="en-US" altLang="en-US"/>
              <a:pPr>
                <a:spcBef>
                  <a:spcPct val="0"/>
                </a:spcBef>
              </a:pPr>
              <a:t>18</a:t>
            </a:fld>
            <a:endParaRPr lang="en-US" altLang="en-US"/>
          </a:p>
        </p:txBody>
      </p:sp>
      <p:sp>
        <p:nvSpPr>
          <p:cNvPr id="14339" name="Rectangle 2"/>
          <p:cNvSpPr>
            <a:spLocks noGrp="1" noRot="1" noChangeAspect="1" noChangeArrowheads="1" noTextEdit="1"/>
          </p:cNvSpPr>
          <p:nvPr>
            <p:ph type="sldImg"/>
          </p:nvPr>
        </p:nvSpPr>
        <p:spPr>
          <a:xfrm>
            <a:off x="382588" y="685800"/>
            <a:ext cx="6096000" cy="3429000"/>
          </a:xfrm>
          <a:ln/>
        </p:spPr>
      </p:sp>
      <p:sp>
        <p:nvSpPr>
          <p:cNvPr id="14340"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Sleep Apnea is a common disorder in which you have one or more pauses in breathing or shallow breaths while you sleep. Breathing pauses can last from a few seconds to minutes, often occurring 5 to 30 times or more an hour. Typically, normal breathing then starts again, sometimes with a loud snort or choking sound. </a:t>
            </a:r>
          </a:p>
          <a:p>
            <a:pPr marL="171450" indent="-171450" eaLnBrk="1" hangingPunct="1">
              <a:buFont typeface="Arial" panose="020B0604020202020204" pitchFamily="34" charset="0"/>
              <a:buChar char="•"/>
            </a:pPr>
            <a:endParaRPr lang="en-US" altLang="en-US" b="0"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Sleep Apnea usually is a chronic (ongoing) condition that disrupts your sleep 3 or more nights each week. You often move out of deep sleep and into light sleep when your breathing pauses or becomes shallow.</a:t>
            </a:r>
          </a:p>
          <a:p>
            <a:pPr marL="171450" indent="-171450" eaLnBrk="1" hangingPunct="1">
              <a:buFont typeface="Arial" panose="020B0604020202020204" pitchFamily="34" charset="0"/>
              <a:buChar char="•"/>
            </a:pPr>
            <a:endParaRPr lang="en-US" altLang="en-US" b="0"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This results in poor sleep quality, which makes you tired during the day. Sleep Apnea is one of the leading causes of excessive daytime sleepiness. Ninety percent of people who have Sleep Apnea don't know they have it, and if left untreated, this common disorder can be life-threatening.</a:t>
            </a:r>
          </a:p>
        </p:txBody>
      </p:sp>
    </p:spTree>
    <p:extLst>
      <p:ext uri="{BB962C8B-B14F-4D97-AF65-F5344CB8AC3E}">
        <p14:creationId xmlns:p14="http://schemas.microsoft.com/office/powerpoint/2010/main" val="20267222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96CBC3-5509-4715-ACA1-7181C92EDD64}" type="slidenum">
              <a:rPr lang="en-US" altLang="en-US"/>
              <a:pPr>
                <a:spcBef>
                  <a:spcPct val="0"/>
                </a:spcBef>
              </a:pPr>
              <a:t>19</a:t>
            </a:fld>
            <a:endParaRPr lang="en-US" altLang="en-US"/>
          </a:p>
        </p:txBody>
      </p:sp>
      <p:sp>
        <p:nvSpPr>
          <p:cNvPr id="16387" name="Rectangle 2"/>
          <p:cNvSpPr>
            <a:spLocks noGrp="1" noRot="1" noChangeAspect="1" noChangeArrowheads="1" noTextEdit="1"/>
          </p:cNvSpPr>
          <p:nvPr>
            <p:ph type="sldImg"/>
          </p:nvPr>
        </p:nvSpPr>
        <p:spPr>
          <a:xfrm>
            <a:off x="382588" y="685800"/>
            <a:ext cx="6096000" cy="3429000"/>
          </a:xfrm>
          <a:ln/>
        </p:spPr>
      </p:sp>
      <p:sp>
        <p:nvSpPr>
          <p:cNvPr id="16388"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Symptoms, of course, will vary somewhat from person to person; but in general the symptoms are:</a:t>
            </a:r>
          </a:p>
          <a:p>
            <a:pPr marL="628650" lvl="1" indent="-171450" eaLnBrk="1" hangingPunct="1">
              <a:buFont typeface="Arial" panose="020B0604020202020204" pitchFamily="34" charset="0"/>
              <a:buChar char="•"/>
            </a:pPr>
            <a:r>
              <a:rPr lang="en-US" altLang="en-US" b="0" dirty="0">
                <a:latin typeface="Arial" panose="020B0604020202020204" pitchFamily="34" charset="0"/>
              </a:rPr>
              <a:t>Frequent silences during sleep due to breaks in breathing (apnea)   </a:t>
            </a:r>
          </a:p>
          <a:p>
            <a:pPr marL="628650" lvl="1" indent="-171450" eaLnBrk="1" hangingPunct="1">
              <a:buFont typeface="Arial" panose="020B0604020202020204" pitchFamily="34" charset="0"/>
              <a:buChar char="•"/>
            </a:pPr>
            <a:r>
              <a:rPr lang="en-US" altLang="en-US" b="0" dirty="0">
                <a:latin typeface="Arial" panose="020B0604020202020204" pitchFamily="34" charset="0"/>
              </a:rPr>
              <a:t>Choking or gasping during sleep to get air into the lungs </a:t>
            </a:r>
          </a:p>
          <a:p>
            <a:pPr marL="628650" lvl="1" indent="-171450" eaLnBrk="1" hangingPunct="1">
              <a:buFont typeface="Arial" panose="020B0604020202020204" pitchFamily="34" charset="0"/>
              <a:buChar char="•"/>
            </a:pPr>
            <a:r>
              <a:rPr lang="en-US" altLang="en-US" b="0" dirty="0">
                <a:latin typeface="Arial" panose="020B0604020202020204" pitchFamily="34" charset="0"/>
              </a:rPr>
              <a:t>Loud snoring </a:t>
            </a:r>
          </a:p>
          <a:p>
            <a:pPr marL="628650" lvl="1" indent="-171450" eaLnBrk="1" hangingPunct="1">
              <a:buFont typeface="Arial" panose="020B0604020202020204" pitchFamily="34" charset="0"/>
              <a:buChar char="•"/>
            </a:pPr>
            <a:r>
              <a:rPr lang="en-US" altLang="en-US" b="0" dirty="0">
                <a:latin typeface="Arial" panose="020B0604020202020204" pitchFamily="34" charset="0"/>
              </a:rPr>
              <a:t>Sudden awakenings to restart breathing or waking up in a sweat </a:t>
            </a:r>
          </a:p>
          <a:p>
            <a:pPr marL="628650" lvl="1" indent="-171450" eaLnBrk="1" hangingPunct="1">
              <a:buFont typeface="Arial" panose="020B0604020202020204" pitchFamily="34" charset="0"/>
              <a:buChar char="•"/>
            </a:pPr>
            <a:r>
              <a:rPr lang="en-US" altLang="en-US" b="0" dirty="0">
                <a:latin typeface="Arial" panose="020B0604020202020204" pitchFamily="34" charset="0"/>
              </a:rPr>
              <a:t>Daytime sleepiness and feeling unrefreshed by a night’s sleep, including  falling asleep at inappropriate times </a:t>
            </a:r>
          </a:p>
          <a:p>
            <a:pPr marL="171450" lvl="0" indent="-171450" eaLnBrk="1" hangingPunct="1">
              <a:buFont typeface="Arial" panose="020B0604020202020204" pitchFamily="34" charset="0"/>
              <a:buChar char="•"/>
            </a:pPr>
            <a:r>
              <a:rPr lang="en-US" altLang="en-US" b="0" dirty="0">
                <a:latin typeface="Arial" panose="020B0604020202020204" pitchFamily="34" charset="0"/>
              </a:rPr>
              <a:t>Typically a spouse or partner</a:t>
            </a:r>
            <a:r>
              <a:rPr lang="en-US" altLang="en-US" b="0" baseline="0" dirty="0">
                <a:latin typeface="Arial" panose="020B0604020202020204" pitchFamily="34" charset="0"/>
              </a:rPr>
              <a:t> who shares a bedroom or bed will notice these symptoms and tell you about it - don’t disregard their reports.</a:t>
            </a:r>
          </a:p>
          <a:p>
            <a:pPr marL="171450" lvl="0" indent="-171450" eaLnBrk="1" hangingPunct="1">
              <a:buFont typeface="Arial" panose="020B0604020202020204" pitchFamily="34" charset="0"/>
              <a:buChar char="•"/>
            </a:pPr>
            <a:r>
              <a:rPr lang="en-US" altLang="en-US" b="0" baseline="0" dirty="0">
                <a:latin typeface="Arial" panose="020B0604020202020204" pitchFamily="34" charset="0"/>
              </a:rPr>
              <a:t>If you regularly become tired during the day, you may want to seek the advice of your doctor.</a:t>
            </a:r>
            <a:endParaRPr lang="en-US" altLang="en-US" b="0" dirty="0">
              <a:latin typeface="Arial" panose="020B0604020202020204" pitchFamily="34" charset="0"/>
            </a:endParaRPr>
          </a:p>
        </p:txBody>
      </p:sp>
    </p:spTree>
    <p:extLst>
      <p:ext uri="{BB962C8B-B14F-4D97-AF65-F5344CB8AC3E}">
        <p14:creationId xmlns:p14="http://schemas.microsoft.com/office/powerpoint/2010/main" val="299831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530F26-85E5-40F2-ACC0-0F1E2684C7D0}" type="slidenum">
              <a:rPr lang="en-US" altLang="en-US"/>
              <a:pPr>
                <a:spcBef>
                  <a:spcPct val="0"/>
                </a:spcBef>
              </a:pPr>
              <a:t>20</a:t>
            </a:fld>
            <a:endParaRPr lang="en-US" altLang="en-US"/>
          </a:p>
        </p:txBody>
      </p:sp>
      <p:sp>
        <p:nvSpPr>
          <p:cNvPr id="18435" name="Rectangle 2"/>
          <p:cNvSpPr>
            <a:spLocks noGrp="1" noRot="1" noChangeAspect="1" noChangeArrowheads="1" noTextEdit="1"/>
          </p:cNvSpPr>
          <p:nvPr>
            <p:ph type="sldImg"/>
          </p:nvPr>
        </p:nvSpPr>
        <p:spPr>
          <a:xfrm>
            <a:off x="382588" y="685800"/>
            <a:ext cx="6096000" cy="3429000"/>
          </a:xfrm>
          <a:ln/>
        </p:spPr>
      </p:sp>
      <p:sp>
        <p:nvSpPr>
          <p:cNvPr id="18436"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When you stop breathing during sleep due to Sleep Apnea, the balance of oxygen and carbon dioxide in the blood is upset. </a:t>
            </a:r>
          </a:p>
          <a:p>
            <a:pPr marL="171450" indent="-171450" eaLnBrk="1" hangingPunct="1">
              <a:buFont typeface="Arial" panose="020B0604020202020204" pitchFamily="34" charset="0"/>
              <a:buChar char="•"/>
            </a:pPr>
            <a:r>
              <a:rPr lang="en-US" altLang="en-US" b="0" dirty="0">
                <a:latin typeface="Arial" panose="020B0604020202020204" pitchFamily="34" charset="0"/>
              </a:rPr>
              <a:t>The brain signals you to wake up so the muscles of the tongue and throat can increase the size of the airway. </a:t>
            </a:r>
          </a:p>
          <a:p>
            <a:pPr marL="171450" indent="-171450" eaLnBrk="1" hangingPunct="1">
              <a:buFont typeface="Arial" panose="020B0604020202020204" pitchFamily="34" charset="0"/>
              <a:buChar char="•"/>
            </a:pPr>
            <a:r>
              <a:rPr lang="en-US" altLang="en-US" b="0" dirty="0">
                <a:latin typeface="Arial" panose="020B0604020202020204" pitchFamily="34" charset="0"/>
              </a:rPr>
              <a:t>These waking episodes are necessary to restart breathing (and to save your life). You may not remember,  but these episodes disrupt your sleep and cause daytime exhaustion.</a:t>
            </a:r>
          </a:p>
        </p:txBody>
      </p:sp>
    </p:spTree>
    <p:extLst>
      <p:ext uri="{BB962C8B-B14F-4D97-AF65-F5344CB8AC3E}">
        <p14:creationId xmlns:p14="http://schemas.microsoft.com/office/powerpoint/2010/main" val="1453545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E063EA-B765-4898-B829-F739BAEC4AE5}" type="slidenum">
              <a:rPr lang="en-US" altLang="en-US"/>
              <a:pPr>
                <a:spcBef>
                  <a:spcPct val="0"/>
                </a:spcBef>
              </a:pPr>
              <a:t>21</a:t>
            </a:fld>
            <a:endParaRPr lang="en-US" altLang="en-US"/>
          </a:p>
        </p:txBody>
      </p:sp>
      <p:sp>
        <p:nvSpPr>
          <p:cNvPr id="20483" name="Rectangle 2"/>
          <p:cNvSpPr>
            <a:spLocks noGrp="1" noRot="1" noChangeAspect="1" noChangeArrowheads="1" noTextEdit="1"/>
          </p:cNvSpPr>
          <p:nvPr>
            <p:ph type="sldImg"/>
          </p:nvPr>
        </p:nvSpPr>
        <p:spPr>
          <a:xfrm>
            <a:off x="382588" y="685800"/>
            <a:ext cx="6096000" cy="3429000"/>
          </a:xfrm>
          <a:ln/>
        </p:spPr>
      </p:sp>
      <p:sp>
        <p:nvSpPr>
          <p:cNvPr id="20484"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0" indent="0" eaLnBrk="1" hangingPunct="1">
              <a:buFont typeface="Arial" panose="020B0604020202020204" pitchFamily="34" charset="0"/>
              <a:buNone/>
            </a:pPr>
            <a:r>
              <a:rPr lang="en-US" altLang="en-US" b="1" i="1" dirty="0">
                <a:latin typeface="Arial" panose="020B0604020202020204" pitchFamily="34" charset="0"/>
              </a:rPr>
              <a:t>Obstructive Sleep Apnea (OSA):</a:t>
            </a:r>
          </a:p>
          <a:p>
            <a:pPr marL="171450" indent="-171450" eaLnBrk="1" hangingPunct="1">
              <a:buFont typeface="Arial" panose="020B0604020202020204" pitchFamily="34" charset="0"/>
              <a:buChar char="•"/>
            </a:pPr>
            <a:r>
              <a:rPr lang="en-US" altLang="en-US" b="0" dirty="0">
                <a:latin typeface="Arial" panose="020B0604020202020204" pitchFamily="34" charset="0"/>
              </a:rPr>
              <a:t>OSA is the most common type of Sleep Apnea. It is caused by a breathing obstruction, which stops the air flow in the nose and mouth. </a:t>
            </a:r>
          </a:p>
          <a:p>
            <a:pPr marL="171450" indent="-171450" eaLnBrk="1" hangingPunct="1">
              <a:buFont typeface="Arial" panose="020B0604020202020204" pitchFamily="34" charset="0"/>
              <a:buChar char="•"/>
            </a:pPr>
            <a:endParaRPr lang="en-US" altLang="en-US" b="0" dirty="0">
              <a:latin typeface="Arial" panose="020B0604020202020204" pitchFamily="34" charset="0"/>
            </a:endParaRPr>
          </a:p>
          <a:p>
            <a:pPr marL="0" indent="0" eaLnBrk="1" hangingPunct="1">
              <a:buFont typeface="Arial" panose="020B0604020202020204" pitchFamily="34" charset="0"/>
              <a:buNone/>
            </a:pPr>
            <a:r>
              <a:rPr lang="en-US" altLang="en-US" b="1" i="1" dirty="0">
                <a:latin typeface="Arial" panose="020B0604020202020204" pitchFamily="34" charset="0"/>
              </a:rPr>
              <a:t>Central Sleep Apnea (CSA): </a:t>
            </a:r>
          </a:p>
          <a:p>
            <a:pPr marL="171450" indent="-171450" eaLnBrk="1" hangingPunct="1">
              <a:buFont typeface="Arial" panose="020B0604020202020204" pitchFamily="34" charset="0"/>
              <a:buChar char="•"/>
            </a:pPr>
            <a:r>
              <a:rPr lang="en-US" altLang="en-US" b="0" dirty="0">
                <a:latin typeface="Arial" panose="020B0604020202020204" pitchFamily="34" charset="0"/>
              </a:rPr>
              <a:t>CSA, less common than OSA, is a central nervous system disorder that occurs when the brain signal telling the body to breathe is delayed. CSA can be caused by disease or injury involving the brainstem, such as a stroke, a brain tumor, a viral brain infection, or a chronic respiratory disease. People with CSA seldom snore. </a:t>
            </a:r>
          </a:p>
        </p:txBody>
      </p:sp>
    </p:spTree>
    <p:extLst>
      <p:ext uri="{BB962C8B-B14F-4D97-AF65-F5344CB8AC3E}">
        <p14:creationId xmlns:p14="http://schemas.microsoft.com/office/powerpoint/2010/main" val="3323924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Instructor Notes:</a:t>
            </a:r>
          </a:p>
          <a:p>
            <a:endParaRPr lang="en-US" dirty="0"/>
          </a:p>
          <a:p>
            <a:r>
              <a:rPr lang="en-US" dirty="0"/>
              <a:t>Briefly share what topic areas will be addressed within the overall topic of Drowsy Driving. </a:t>
            </a:r>
          </a:p>
        </p:txBody>
      </p:sp>
      <p:sp>
        <p:nvSpPr>
          <p:cNvPr id="4" name="Slide Number Placeholder 3"/>
          <p:cNvSpPr>
            <a:spLocks noGrp="1"/>
          </p:cNvSpPr>
          <p:nvPr>
            <p:ph type="sldNum" sz="quarter" idx="10"/>
          </p:nvPr>
        </p:nvSpPr>
        <p:spPr/>
        <p:txBody>
          <a:bodyPr/>
          <a:lstStyle/>
          <a:p>
            <a:fld id="{4E0CA1C5-5665-47B6-B6B3-E76722531544}" type="slidenum">
              <a:rPr lang="en-US" smtClean="0"/>
              <a:t>4</a:t>
            </a:fld>
            <a:endParaRPr lang="en-US"/>
          </a:p>
        </p:txBody>
      </p:sp>
    </p:spTree>
    <p:extLst>
      <p:ext uri="{BB962C8B-B14F-4D97-AF65-F5344CB8AC3E}">
        <p14:creationId xmlns:p14="http://schemas.microsoft.com/office/powerpoint/2010/main" val="1698796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7973591-CCD0-4BF1-9BB2-343F94947A4D}" type="slidenum">
              <a:rPr lang="en-US" altLang="en-US"/>
              <a:pPr>
                <a:spcBef>
                  <a:spcPct val="0"/>
                </a:spcBef>
              </a:pPr>
              <a:t>22</a:t>
            </a:fld>
            <a:endParaRPr lang="en-US" altLang="en-US"/>
          </a:p>
        </p:txBody>
      </p:sp>
      <p:sp>
        <p:nvSpPr>
          <p:cNvPr id="22531" name="Rectangle 2"/>
          <p:cNvSpPr>
            <a:spLocks noGrp="1" noRot="1" noChangeAspect="1" noChangeArrowheads="1" noTextEdit="1"/>
          </p:cNvSpPr>
          <p:nvPr>
            <p:ph type="sldImg"/>
          </p:nvPr>
        </p:nvSpPr>
        <p:spPr>
          <a:xfrm>
            <a:off x="382588" y="685800"/>
            <a:ext cx="6096000" cy="3429000"/>
          </a:xfrm>
          <a:ln/>
        </p:spPr>
      </p:sp>
      <p:sp>
        <p:nvSpPr>
          <p:cNvPr id="22532"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Sleep Apnea has serious health consequences and can even be life-threatening. </a:t>
            </a:r>
          </a:p>
          <a:p>
            <a:pPr marL="171450" indent="-171450" eaLnBrk="1" hangingPunct="1">
              <a:buFont typeface="Arial" panose="020B0604020202020204" pitchFamily="34" charset="0"/>
              <a:buChar char="•"/>
            </a:pPr>
            <a:r>
              <a:rPr lang="en-US" altLang="en-US" b="0" u="sng" dirty="0">
                <a:latin typeface="Arial" panose="020B0604020202020204" pitchFamily="34" charset="0"/>
              </a:rPr>
              <a:t>The main effects of Sleep Apnea are:</a:t>
            </a:r>
          </a:p>
          <a:p>
            <a:pPr marL="628650" lvl="1" indent="-171450" eaLnBrk="1" hangingPunct="1">
              <a:buFont typeface="Arial" panose="020B0604020202020204" pitchFamily="34" charset="0"/>
              <a:buChar char="•"/>
            </a:pPr>
            <a:r>
              <a:rPr lang="en-US" altLang="en-US" b="0" dirty="0">
                <a:latin typeface="Arial" panose="020B0604020202020204" pitchFamily="34" charset="0"/>
              </a:rPr>
              <a:t>Sleep deprivation  </a:t>
            </a:r>
          </a:p>
          <a:p>
            <a:pPr marL="628650" lvl="1" indent="-171450" eaLnBrk="1" hangingPunct="1">
              <a:buFont typeface="Arial" panose="020B0604020202020204" pitchFamily="34" charset="0"/>
              <a:buChar char="•"/>
            </a:pPr>
            <a:r>
              <a:rPr lang="en-US" altLang="en-US" b="0" dirty="0">
                <a:latin typeface="Arial" panose="020B0604020202020204" pitchFamily="34" charset="0"/>
              </a:rPr>
              <a:t>Oxygen deprivation </a:t>
            </a:r>
          </a:p>
        </p:txBody>
      </p:sp>
    </p:spTree>
    <p:extLst>
      <p:ext uri="{BB962C8B-B14F-4D97-AF65-F5344CB8AC3E}">
        <p14:creationId xmlns:p14="http://schemas.microsoft.com/office/powerpoint/2010/main" val="4005798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CD9BE7-0304-4D74-819A-C0C684385E1C}" type="slidenum">
              <a:rPr lang="en-US" altLang="en-US"/>
              <a:pPr>
                <a:spcBef>
                  <a:spcPct val="0"/>
                </a:spcBef>
              </a:pPr>
              <a:t>23</a:t>
            </a:fld>
            <a:endParaRPr lang="en-US" altLang="en-US"/>
          </a:p>
        </p:txBody>
      </p:sp>
      <p:sp>
        <p:nvSpPr>
          <p:cNvPr id="24579" name="Rectangle 2"/>
          <p:cNvSpPr>
            <a:spLocks noGrp="1" noRot="1" noChangeAspect="1" noChangeArrowheads="1" noTextEdit="1"/>
          </p:cNvSpPr>
          <p:nvPr>
            <p:ph type="sldImg"/>
          </p:nvPr>
        </p:nvSpPr>
        <p:spPr>
          <a:xfrm>
            <a:off x="382588" y="685800"/>
            <a:ext cx="6096000" cy="3429000"/>
          </a:xfrm>
          <a:ln/>
        </p:spPr>
      </p:sp>
      <p:sp>
        <p:nvSpPr>
          <p:cNvPr id="24580"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0" indent="0" eaLnBrk="1" hangingPunct="1">
              <a:buFont typeface="Arial" panose="020B0604020202020204" pitchFamily="34" charset="0"/>
              <a:buNone/>
            </a:pPr>
            <a:r>
              <a:rPr lang="en-US" altLang="en-US" b="1" i="1" dirty="0">
                <a:latin typeface="Arial" panose="020B0604020202020204" pitchFamily="34" charset="0"/>
              </a:rPr>
              <a:t>Sleep Deprivation</a:t>
            </a:r>
          </a:p>
          <a:p>
            <a:pPr marL="171450" indent="-171450" eaLnBrk="1" hangingPunct="1">
              <a:buFont typeface="Arial" panose="020B0604020202020204" pitchFamily="34" charset="0"/>
              <a:buChar char="•"/>
            </a:pPr>
            <a:r>
              <a:rPr lang="en-US" altLang="en-US" b="0" dirty="0">
                <a:latin typeface="Arial" panose="020B0604020202020204" pitchFamily="34" charset="0"/>
              </a:rPr>
              <a:t>Frequent waking during the night causes fitful sleep and prohibits therapeutic rest. Apnea episodes have side effects like excessive sweating and a frequent need to urinate which disrupt sleep. </a:t>
            </a:r>
          </a:p>
          <a:p>
            <a:pPr marL="171450" indent="-171450" eaLnBrk="1" hangingPunct="1">
              <a:buFont typeface="Arial" panose="020B0604020202020204" pitchFamily="34" charset="0"/>
              <a:buChar char="•"/>
            </a:pPr>
            <a:r>
              <a:rPr lang="en-US" altLang="en-US" b="0" dirty="0">
                <a:latin typeface="Arial" panose="020B0604020202020204" pitchFamily="34" charset="0"/>
              </a:rPr>
              <a:t>People who have apnea episodes awake feeling like they have not slept or have difficulty staying awake during the day. Some trickle-down effects include a compromised immune system, poor mental and emotional health, and irritability.</a:t>
            </a:r>
          </a:p>
          <a:p>
            <a:pPr marL="171450" indent="-171450" eaLnBrk="1" hangingPunct="1">
              <a:buFont typeface="Arial" panose="020B0604020202020204" pitchFamily="34" charset="0"/>
              <a:buChar char="•"/>
            </a:pPr>
            <a:endParaRPr lang="en-US" altLang="en-US" b="0" i="1" dirty="0">
              <a:latin typeface="Arial" panose="020B0604020202020204" pitchFamily="34" charset="0"/>
            </a:endParaRPr>
          </a:p>
        </p:txBody>
      </p:sp>
    </p:spTree>
    <p:extLst>
      <p:ext uri="{BB962C8B-B14F-4D97-AF65-F5344CB8AC3E}">
        <p14:creationId xmlns:p14="http://schemas.microsoft.com/office/powerpoint/2010/main" val="3508629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697CF4E-43D3-49F8-95CD-CD66EF26DAB6}" type="slidenum">
              <a:rPr lang="en-US" altLang="en-US"/>
              <a:pPr>
                <a:spcBef>
                  <a:spcPct val="0"/>
                </a:spcBef>
              </a:pPr>
              <a:t>24</a:t>
            </a:fld>
            <a:endParaRPr lang="en-US" altLang="en-US"/>
          </a:p>
        </p:txBody>
      </p:sp>
      <p:sp>
        <p:nvSpPr>
          <p:cNvPr id="26627" name="Rectangle 2"/>
          <p:cNvSpPr>
            <a:spLocks noGrp="1" noRot="1" noChangeAspect="1" noChangeArrowheads="1" noTextEdit="1"/>
          </p:cNvSpPr>
          <p:nvPr>
            <p:ph type="sldImg"/>
          </p:nvPr>
        </p:nvSpPr>
        <p:spPr>
          <a:xfrm>
            <a:off x="382588" y="685800"/>
            <a:ext cx="6096000" cy="3429000"/>
          </a:xfrm>
          <a:ln/>
        </p:spPr>
      </p:sp>
      <p:sp>
        <p:nvSpPr>
          <p:cNvPr id="26628"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1" i="1" dirty="0">
                <a:latin typeface="Arial" panose="020B0604020202020204" pitchFamily="34" charset="0"/>
              </a:rPr>
              <a:t>Oxygen Deprivation:</a:t>
            </a:r>
            <a:r>
              <a:rPr lang="en-US" altLang="en-US" b="1" i="1" baseline="0" dirty="0">
                <a:latin typeface="Arial" panose="020B0604020202020204" pitchFamily="34" charset="0"/>
              </a:rPr>
              <a:t> </a:t>
            </a:r>
            <a:r>
              <a:rPr lang="en-US" altLang="en-US" b="0" dirty="0">
                <a:latin typeface="Arial" panose="020B0604020202020204" pitchFamily="34" charset="0"/>
              </a:rPr>
              <a:t>When you stop breathing, your brain does not get enough oxygen. Serious problems can result from the oxygen deprivation of Sleep Apnea, including heart disease, high blood pressure, sexual dysfunction, and learning/memory problems. </a:t>
            </a:r>
          </a:p>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1585714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8091D8-9E7D-488B-AEDD-81951895B7A3}" type="slidenum">
              <a:rPr lang="en-US" altLang="en-US"/>
              <a:pPr>
                <a:spcBef>
                  <a:spcPct val="0"/>
                </a:spcBef>
              </a:pPr>
              <a:t>25</a:t>
            </a:fld>
            <a:endParaRPr lang="en-US" altLang="en-US"/>
          </a:p>
        </p:txBody>
      </p:sp>
      <p:sp>
        <p:nvSpPr>
          <p:cNvPr id="28675" name="Rectangle 2"/>
          <p:cNvSpPr>
            <a:spLocks noGrp="1" noRot="1" noChangeAspect="1" noChangeArrowheads="1" noTextEdit="1"/>
          </p:cNvSpPr>
          <p:nvPr>
            <p:ph type="sldImg"/>
          </p:nvPr>
        </p:nvSpPr>
        <p:spPr>
          <a:xfrm>
            <a:off x="382588" y="685800"/>
            <a:ext cx="6096000" cy="3429000"/>
          </a:xfrm>
          <a:ln/>
        </p:spPr>
      </p:sp>
      <p:sp>
        <p:nvSpPr>
          <p:cNvPr id="28676"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Approximately 1 in 5 people who suffer from depression also suffer from Sleep Apnea. People with Sleep Apnea are 5 times more likely to become depressed. </a:t>
            </a:r>
          </a:p>
          <a:p>
            <a:pPr marL="171450" indent="-171450" eaLnBrk="1" hangingPunct="1">
              <a:buFont typeface="Arial" panose="020B0604020202020204" pitchFamily="34" charset="0"/>
              <a:buChar char="•"/>
            </a:pPr>
            <a:r>
              <a:rPr lang="en-US" altLang="en-US" b="0" dirty="0">
                <a:latin typeface="Arial" panose="020B0604020202020204" pitchFamily="34" charset="0"/>
              </a:rPr>
              <a:t>Existing depression may also be worsened by Sleep Apnea. While it is not clear whether the apnea causes the depression or vice-versa, studies show that by treating Sleep Apnea symptoms, depression may be alleviated in some people.</a:t>
            </a:r>
          </a:p>
          <a:p>
            <a:pPr marL="0" indent="0" eaLnBrk="1" hangingPunct="1">
              <a:buFont typeface="Arial" panose="020B0604020202020204" pitchFamily="34" charset="0"/>
              <a:buNone/>
            </a:pPr>
            <a:endParaRPr lang="en-US" altLang="en-US" b="0" dirty="0">
              <a:latin typeface="Arial" panose="020B0604020202020204" pitchFamily="34" charset="0"/>
            </a:endParaRPr>
          </a:p>
        </p:txBody>
      </p:sp>
    </p:spTree>
    <p:extLst>
      <p:ext uri="{BB962C8B-B14F-4D97-AF65-F5344CB8AC3E}">
        <p14:creationId xmlns:p14="http://schemas.microsoft.com/office/powerpoint/2010/main" val="2384394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850AA5-1537-4599-8DC4-EE7B74C19658}" type="slidenum">
              <a:rPr lang="en-US" altLang="en-US"/>
              <a:pPr>
                <a:spcBef>
                  <a:spcPct val="0"/>
                </a:spcBef>
              </a:pPr>
              <a:t>26</a:t>
            </a:fld>
            <a:endParaRPr lang="en-US" altLang="en-US"/>
          </a:p>
        </p:txBody>
      </p:sp>
      <p:sp>
        <p:nvSpPr>
          <p:cNvPr id="30723" name="Rectangle 2"/>
          <p:cNvSpPr>
            <a:spLocks noGrp="1" noRot="1" noChangeAspect="1" noChangeArrowheads="1" noTextEdit="1"/>
          </p:cNvSpPr>
          <p:nvPr>
            <p:ph type="sldImg"/>
          </p:nvPr>
        </p:nvSpPr>
        <p:spPr>
          <a:xfrm>
            <a:off x="382588" y="685800"/>
            <a:ext cx="6096000" cy="3429000"/>
          </a:xfrm>
          <a:ln/>
        </p:spPr>
      </p:sp>
      <p:sp>
        <p:nvSpPr>
          <p:cNvPr id="30724"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Emphasize</a:t>
            </a:r>
            <a:r>
              <a:rPr lang="en-US" altLang="en-US" b="0" baseline="0" dirty="0">
                <a:latin typeface="Arial" panose="020B0604020202020204" pitchFamily="34" charset="0"/>
              </a:rPr>
              <a:t> that self-treatment is not recommended – if you are experiencing the signs of sleep apnea – seek the advice of your physician.</a:t>
            </a:r>
            <a:endParaRPr lang="en-US" altLang="en-US" b="0"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Lose weight. This is challenging for some people, but even the slightest reduction in weight can help</a:t>
            </a:r>
            <a:r>
              <a:rPr lang="en-US" altLang="en-US" b="0" baseline="0" dirty="0">
                <a:latin typeface="Arial" panose="020B0604020202020204" pitchFamily="34" charset="0"/>
              </a:rPr>
              <a:t> reduce the effects of mild sleep apnea.</a:t>
            </a:r>
            <a:endParaRPr lang="en-US" altLang="en-US" b="0"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Stop using alcohol, tobacco, and sedatives</a:t>
            </a:r>
            <a:r>
              <a:rPr lang="en-US" altLang="en-US" b="0" i="1" dirty="0">
                <a:latin typeface="Arial" panose="020B0604020202020204" pitchFamily="34" charset="0"/>
              </a:rPr>
              <a:t>, </a:t>
            </a:r>
            <a:r>
              <a:rPr lang="en-US" altLang="en-US" b="0" dirty="0">
                <a:latin typeface="Arial" panose="020B0604020202020204" pitchFamily="34" charset="0"/>
              </a:rPr>
              <a:t>or anything that relaxes the muscles of the throat and encourages snoring</a:t>
            </a:r>
            <a:r>
              <a:rPr lang="en-US" altLang="en-US" b="0" baseline="0" dirty="0">
                <a:latin typeface="Arial" panose="020B0604020202020204" pitchFamily="34" charset="0"/>
              </a:rPr>
              <a:t> – avoid cocktails before bedtime.</a:t>
            </a:r>
            <a:endParaRPr lang="en-US" altLang="en-US" b="0"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Sleep on your side. Special pillows or remedies that encourage side-sleeping might help people who only experience Sleep Apnea when they sleep on their back.</a:t>
            </a:r>
          </a:p>
          <a:p>
            <a:pPr marL="171450" indent="-171450" eaLnBrk="1" hangingPunct="1">
              <a:buFont typeface="Arial" panose="020B0604020202020204" pitchFamily="34" charset="0"/>
              <a:buChar char="•"/>
            </a:pPr>
            <a:r>
              <a:rPr lang="en-US" altLang="en-US" b="0" dirty="0">
                <a:latin typeface="Arial" panose="020B0604020202020204" pitchFamily="34" charset="0"/>
              </a:rPr>
              <a:t>Elevate the head of your bed 4 -6 inches</a:t>
            </a:r>
            <a:r>
              <a:rPr lang="en-US" altLang="en-US" b="0" i="1" dirty="0">
                <a:latin typeface="Arial" panose="020B0604020202020204" pitchFamily="34" charset="0"/>
              </a:rPr>
              <a:t>.</a:t>
            </a:r>
            <a:r>
              <a:rPr lang="en-US" altLang="en-US" b="0" dirty="0">
                <a:latin typeface="Arial" panose="020B0604020202020204" pitchFamily="34" charset="0"/>
              </a:rPr>
              <a:t> This can alleviate snoring and make breathing easier.</a:t>
            </a:r>
          </a:p>
          <a:p>
            <a:pPr marL="171450" indent="-171450" eaLnBrk="1" hangingPunct="1">
              <a:buFont typeface="Arial" panose="020B0604020202020204" pitchFamily="34" charset="0"/>
              <a:buChar char="•"/>
            </a:pPr>
            <a:r>
              <a:rPr lang="en-US" altLang="en-US" b="0" dirty="0">
                <a:latin typeface="Arial" panose="020B0604020202020204" pitchFamily="34" charset="0"/>
              </a:rPr>
              <a:t>Maintain regular sleep hours.</a:t>
            </a:r>
          </a:p>
          <a:p>
            <a:pPr marL="171450" indent="-171450" eaLnBrk="1" hangingPunct="1">
              <a:buFont typeface="Arial" panose="020B0604020202020204" pitchFamily="34" charset="0"/>
              <a:buChar char="•"/>
            </a:pPr>
            <a:r>
              <a:rPr lang="en-US" altLang="en-US" b="0" dirty="0">
                <a:latin typeface="Arial" panose="020B0604020202020204" pitchFamily="34" charset="0"/>
              </a:rPr>
              <a:t>Use a nasal dilator, such as nasal congestion strips or saline nasal spray to help open nasal passages. </a:t>
            </a:r>
          </a:p>
        </p:txBody>
      </p:sp>
    </p:spTree>
    <p:extLst>
      <p:ext uri="{BB962C8B-B14F-4D97-AF65-F5344CB8AC3E}">
        <p14:creationId xmlns:p14="http://schemas.microsoft.com/office/powerpoint/2010/main" val="1483514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B14AE8-B7B6-4DB8-958A-03FF1D9E8F24}" type="slidenum">
              <a:rPr lang="en-US" altLang="en-US"/>
              <a:pPr>
                <a:spcBef>
                  <a:spcPct val="0"/>
                </a:spcBef>
              </a:pPr>
              <a:t>27</a:t>
            </a:fld>
            <a:endParaRPr lang="en-US" altLang="en-US"/>
          </a:p>
        </p:txBody>
      </p:sp>
      <p:sp>
        <p:nvSpPr>
          <p:cNvPr id="32771" name="Rectangle 2"/>
          <p:cNvSpPr>
            <a:spLocks noGrp="1" noRot="1" noChangeAspect="1" noChangeArrowheads="1" noTextEdit="1"/>
          </p:cNvSpPr>
          <p:nvPr>
            <p:ph type="sldImg"/>
          </p:nvPr>
        </p:nvSpPr>
        <p:spPr>
          <a:xfrm>
            <a:off x="382588" y="685800"/>
            <a:ext cx="6096000" cy="3429000"/>
          </a:xfrm>
          <a:ln/>
        </p:spPr>
      </p:sp>
      <p:sp>
        <p:nvSpPr>
          <p:cNvPr id="32772"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Chronic Fatigue Syndrome (CFS) is a condition of prolonged and severe tiredness or weariness (fatigue) that is not relieved by rest and is not caused directly by other conditions. </a:t>
            </a:r>
          </a:p>
          <a:p>
            <a:pPr marL="171450" indent="-171450" eaLnBrk="1" hangingPunct="1">
              <a:buFont typeface="Arial" panose="020B0604020202020204" pitchFamily="34" charset="0"/>
              <a:buChar char="•"/>
            </a:pPr>
            <a:r>
              <a:rPr lang="en-US" altLang="en-US" b="0" dirty="0">
                <a:latin typeface="Arial" panose="020B0604020202020204" pitchFamily="34" charset="0"/>
              </a:rPr>
              <a:t>To be diagnosed with this condition, your tiredness must be severe enough to decrease your ability to participate in ordinary activities by 50%. </a:t>
            </a:r>
          </a:p>
        </p:txBody>
      </p:sp>
    </p:spTree>
    <p:extLst>
      <p:ext uri="{BB962C8B-B14F-4D97-AF65-F5344CB8AC3E}">
        <p14:creationId xmlns:p14="http://schemas.microsoft.com/office/powerpoint/2010/main" val="1282042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5A2C95-ED2D-487D-8E5D-A10A6E409E10}" type="slidenum">
              <a:rPr lang="en-US" altLang="en-US"/>
              <a:pPr>
                <a:spcBef>
                  <a:spcPct val="0"/>
                </a:spcBef>
              </a:pPr>
              <a:t>28</a:t>
            </a:fld>
            <a:endParaRPr lang="en-US" altLang="en-US"/>
          </a:p>
        </p:txBody>
      </p:sp>
      <p:sp>
        <p:nvSpPr>
          <p:cNvPr id="34819" name="Rectangle 2"/>
          <p:cNvSpPr>
            <a:spLocks noGrp="1" noRot="1" noChangeAspect="1" noChangeArrowheads="1" noTextEdit="1"/>
          </p:cNvSpPr>
          <p:nvPr>
            <p:ph type="sldImg"/>
          </p:nvPr>
        </p:nvSpPr>
        <p:spPr>
          <a:xfrm>
            <a:off x="382588" y="685800"/>
            <a:ext cx="6096000" cy="3429000"/>
          </a:xfrm>
          <a:ln/>
        </p:spPr>
      </p:sp>
      <p:sp>
        <p:nvSpPr>
          <p:cNvPr id="34820" name="Rectangle 3"/>
          <p:cNvSpPr>
            <a:spLocks noGrp="1" noChangeArrowheads="1"/>
          </p:cNvSpPr>
          <p:nvPr>
            <p:ph type="body" idx="1"/>
          </p:nvPr>
        </p:nvSpPr>
        <p:spPr>
          <a:xfrm>
            <a:off x="685800" y="4343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b="1" i="1" dirty="0">
              <a:latin typeface="Arial" panose="020B0604020202020204" pitchFamily="34" charset="0"/>
            </a:endParaRPr>
          </a:p>
          <a:p>
            <a:pPr eaLnBrk="1" hangingPunct="1"/>
            <a:r>
              <a:rPr lang="en-US" altLang="en-US" b="0" i="1" u="sng" dirty="0">
                <a:latin typeface="Arial" panose="020B0604020202020204" pitchFamily="34" charset="0"/>
              </a:rPr>
              <a:t>A diagnosis of CFS most often meets the following criteria:</a:t>
            </a:r>
          </a:p>
          <a:p>
            <a:pPr marL="171450" indent="-171450" eaLnBrk="1" hangingPunct="1">
              <a:buFont typeface="Arial" panose="020B0604020202020204" pitchFamily="34" charset="0"/>
              <a:buChar char="•"/>
            </a:pPr>
            <a:r>
              <a:rPr lang="en-US" altLang="en-US" b="0" dirty="0">
                <a:latin typeface="Arial" panose="020B0604020202020204" pitchFamily="34" charset="0"/>
              </a:rPr>
              <a:t>Fatigue or tiredness, never experienced to this extent before (new onset), lasting at least 6 months and not relieved by bed rest.</a:t>
            </a:r>
          </a:p>
          <a:p>
            <a:pPr marL="171450" indent="-171450" eaLnBrk="1" hangingPunct="1">
              <a:buFont typeface="Arial" panose="020B0604020202020204" pitchFamily="34" charset="0"/>
              <a:buChar char="•"/>
            </a:pPr>
            <a:r>
              <a:rPr lang="en-US" altLang="en-US" b="0" dirty="0">
                <a:latin typeface="Arial" panose="020B0604020202020204" pitchFamily="34" charset="0"/>
              </a:rPr>
              <a:t>Fatigue severe enough to restrict activity (serious fatigue develops with less than one-half of the exertion compared to before the illness. </a:t>
            </a:r>
          </a:p>
          <a:p>
            <a:pPr marL="171450" indent="-171450" eaLnBrk="1" hangingPunct="1">
              <a:buFont typeface="Arial" panose="020B0604020202020204" pitchFamily="34" charset="0"/>
              <a:buChar char="•"/>
            </a:pPr>
            <a:r>
              <a:rPr lang="en-US" altLang="en-US" b="0" dirty="0">
                <a:latin typeface="Arial" panose="020B0604020202020204" pitchFamily="34" charset="0"/>
              </a:rPr>
              <a:t>There are no specific tests to confirm the diagnosis of CFS, though a variety of tests are usually done to exclude other possible causes of the symptoms. </a:t>
            </a:r>
          </a:p>
        </p:txBody>
      </p:sp>
    </p:spTree>
    <p:extLst>
      <p:ext uri="{BB962C8B-B14F-4D97-AF65-F5344CB8AC3E}">
        <p14:creationId xmlns:p14="http://schemas.microsoft.com/office/powerpoint/2010/main" val="38004612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89447A5-2A82-48B7-9C20-68846EC7BC3F}" type="slidenum">
              <a:rPr lang="en-US" altLang="en-US"/>
              <a:pPr>
                <a:spcBef>
                  <a:spcPct val="0"/>
                </a:spcBef>
              </a:pPr>
              <a:t>29</a:t>
            </a:fld>
            <a:endParaRPr lang="en-US" altLang="en-US"/>
          </a:p>
        </p:txBody>
      </p:sp>
      <p:sp>
        <p:nvSpPr>
          <p:cNvPr id="36867" name="Rectangle 2"/>
          <p:cNvSpPr>
            <a:spLocks noGrp="1" noRot="1" noChangeAspect="1" noChangeArrowheads="1" noTextEdit="1"/>
          </p:cNvSpPr>
          <p:nvPr>
            <p:ph type="sldImg"/>
          </p:nvPr>
        </p:nvSpPr>
        <p:spPr>
          <a:xfrm>
            <a:off x="382588" y="457200"/>
            <a:ext cx="6096000" cy="3429000"/>
          </a:xfrm>
          <a:ln/>
        </p:spPr>
      </p:sp>
      <p:sp>
        <p:nvSpPr>
          <p:cNvPr id="36868" name="Rectangle 3"/>
          <p:cNvSpPr>
            <a:spLocks noGrp="1" noChangeArrowheads="1"/>
          </p:cNvSpPr>
          <p:nvPr>
            <p:ph type="body" idx="1"/>
          </p:nvPr>
        </p:nvSpPr>
        <p:spPr>
          <a:xfrm>
            <a:off x="685800" y="3962400"/>
            <a:ext cx="5486400" cy="3581400"/>
          </a:xfrm>
          <a:noFill/>
        </p:spPr>
        <p:txBody>
          <a:bodyPr/>
          <a:lstStyle/>
          <a:p>
            <a:pPr eaLnBrk="1" hangingPunct="1"/>
            <a:r>
              <a:rPr lang="en-US" altLang="en-US" b="1" dirty="0">
                <a:latin typeface="Arial" panose="020B0604020202020204" pitchFamily="34" charset="0"/>
              </a:rPr>
              <a:t>Instructor Notes:</a:t>
            </a:r>
          </a:p>
          <a:p>
            <a:pPr eaLnBrk="1" hangingPunct="1"/>
            <a:endParaRPr lang="en-US" altLang="en-US" sz="800" b="1" dirty="0">
              <a:latin typeface="Arial" panose="020B0604020202020204" pitchFamily="34" charset="0"/>
            </a:endParaRPr>
          </a:p>
          <a:p>
            <a:pPr marL="171450" indent="-171450" eaLnBrk="1" hangingPunct="1">
              <a:buFont typeface="Arial" panose="020B0604020202020204" pitchFamily="34" charset="0"/>
              <a:buChar char="•"/>
            </a:pPr>
            <a:r>
              <a:rPr lang="en-US" altLang="en-US" b="0" dirty="0">
                <a:latin typeface="Arial" panose="020B0604020202020204" pitchFamily="34" charset="0"/>
              </a:rPr>
              <a:t>Fatigue, also known as weariness, tiredness, exhaustion, or lethargy, is generally defined as feeling a lack of energy. Fatigue is not the same as drowsiness, but the desire to sleep may accompany fatigue.</a:t>
            </a:r>
          </a:p>
          <a:p>
            <a:pPr eaLnBrk="1" hangingPunct="1"/>
            <a:endParaRPr lang="en-US" altLang="en-US" sz="800" b="0" dirty="0">
              <a:latin typeface="Arial" panose="020B0604020202020204" pitchFamily="34" charset="0"/>
            </a:endParaRPr>
          </a:p>
          <a:p>
            <a:pPr eaLnBrk="1" hangingPunct="1"/>
            <a:r>
              <a:rPr lang="en-US" altLang="en-US" b="0" u="sng" dirty="0">
                <a:latin typeface="Arial" panose="020B0604020202020204" pitchFamily="34" charset="0"/>
              </a:rPr>
              <a:t>Symptoms, of course, will vary from person to person. However, the symptoms identified most often are:</a:t>
            </a:r>
          </a:p>
          <a:p>
            <a:pPr eaLnBrk="1" hangingPunct="1"/>
            <a:r>
              <a:rPr lang="en-US" altLang="en-US" b="0" dirty="0">
                <a:latin typeface="Arial" panose="020B0604020202020204" pitchFamily="34" charset="0"/>
              </a:rPr>
              <a:t> </a:t>
            </a:r>
          </a:p>
          <a:p>
            <a:pPr marL="171450" indent="-171450" eaLnBrk="1" hangingPunct="1">
              <a:buFont typeface="Arial" panose="020B0604020202020204" pitchFamily="34" charset="0"/>
              <a:buChar char="•"/>
            </a:pPr>
            <a:r>
              <a:rPr lang="en-US" altLang="en-US" b="0" dirty="0">
                <a:latin typeface="Arial" panose="020B0604020202020204" pitchFamily="34" charset="0"/>
              </a:rPr>
              <a:t>Fatigue lasting more than 24 hours after normal exertion </a:t>
            </a:r>
          </a:p>
          <a:p>
            <a:pPr marL="171450" indent="-171450" eaLnBrk="1" hangingPunct="1">
              <a:buFont typeface="Arial" panose="020B0604020202020204" pitchFamily="34" charset="0"/>
              <a:buChar char="•"/>
            </a:pPr>
            <a:r>
              <a:rPr lang="en-US" altLang="en-US" b="0" dirty="0">
                <a:latin typeface="Arial" panose="020B0604020202020204" pitchFamily="34" charset="0"/>
              </a:rPr>
              <a:t>Feeling unrefreshed after adequate sleep</a:t>
            </a:r>
          </a:p>
          <a:p>
            <a:pPr marL="171450" indent="-171450" eaLnBrk="1" hangingPunct="1">
              <a:buFont typeface="Arial" panose="020B0604020202020204" pitchFamily="34" charset="0"/>
              <a:buChar char="•"/>
            </a:pPr>
            <a:r>
              <a:rPr lang="en-US" altLang="en-US" b="0" dirty="0">
                <a:latin typeface="Arial" panose="020B0604020202020204" pitchFamily="34" charset="0"/>
              </a:rPr>
              <a:t>Forgetfulness or other similar symptoms including difficulty concentrating, confusion, or irritability </a:t>
            </a:r>
          </a:p>
          <a:p>
            <a:pPr marL="171450" indent="-171450" eaLnBrk="1" hangingPunct="1">
              <a:buFont typeface="Arial" panose="020B0604020202020204" pitchFamily="34" charset="0"/>
              <a:buChar char="•"/>
            </a:pPr>
            <a:r>
              <a:rPr lang="en-US" altLang="en-US" b="0" dirty="0">
                <a:latin typeface="Arial" panose="020B0604020202020204" pitchFamily="34" charset="0"/>
              </a:rPr>
              <a:t>Headaches, different from previous headaches in quality, severity, or pattern </a:t>
            </a:r>
          </a:p>
          <a:p>
            <a:pPr marL="171450" indent="-171450" eaLnBrk="1" hangingPunct="1">
              <a:buFont typeface="Arial" panose="020B0604020202020204" pitchFamily="34" charset="0"/>
              <a:buChar char="•"/>
            </a:pPr>
            <a:r>
              <a:rPr lang="en-US" altLang="en-US" b="0" dirty="0">
                <a:latin typeface="Arial" panose="020B0604020202020204" pitchFamily="34" charset="0"/>
              </a:rPr>
              <a:t>Joint pain, often moving from joint to joint </a:t>
            </a:r>
          </a:p>
          <a:p>
            <a:pPr marL="171450" indent="-171450" eaLnBrk="1" hangingPunct="1">
              <a:buFont typeface="Arial" panose="020B0604020202020204" pitchFamily="34" charset="0"/>
              <a:buChar char="•"/>
            </a:pPr>
            <a:r>
              <a:rPr lang="en-US" altLang="en-US" b="0" dirty="0">
                <a:latin typeface="Arial" panose="020B0604020202020204" pitchFamily="34" charset="0"/>
              </a:rPr>
              <a:t>Lymph node tenderness in the neck or armpit </a:t>
            </a:r>
          </a:p>
          <a:p>
            <a:pPr marL="171450" indent="-171450" eaLnBrk="1" hangingPunct="1">
              <a:buFont typeface="Arial" panose="020B0604020202020204" pitchFamily="34" charset="0"/>
              <a:buChar char="•"/>
            </a:pPr>
            <a:r>
              <a:rPr lang="en-US" altLang="en-US" b="0" dirty="0">
                <a:latin typeface="Arial" panose="020B0604020202020204" pitchFamily="34" charset="0"/>
              </a:rPr>
              <a:t>Mild fever (101 degrees F or less) </a:t>
            </a:r>
          </a:p>
          <a:p>
            <a:pPr marL="171450" indent="-171450" eaLnBrk="1" hangingPunct="1">
              <a:buFont typeface="Arial" panose="020B0604020202020204" pitchFamily="34" charset="0"/>
              <a:buChar char="•"/>
            </a:pPr>
            <a:r>
              <a:rPr lang="en-US" altLang="en-US" b="0" dirty="0">
                <a:latin typeface="Arial" panose="020B0604020202020204" pitchFamily="34" charset="0"/>
              </a:rPr>
              <a:t>Muscle aches  </a:t>
            </a:r>
          </a:p>
          <a:p>
            <a:pPr marL="171450" indent="-171450" eaLnBrk="1" hangingPunct="1">
              <a:buFont typeface="Arial" panose="020B0604020202020204" pitchFamily="34" charset="0"/>
              <a:buChar char="•"/>
            </a:pPr>
            <a:r>
              <a:rPr lang="en-US" altLang="en-US" b="0" dirty="0">
                <a:latin typeface="Arial" panose="020B0604020202020204" pitchFamily="34" charset="0"/>
              </a:rPr>
              <a:t>Unexplained muscle weakness</a:t>
            </a:r>
          </a:p>
          <a:p>
            <a:pPr marL="171450" indent="-171450" eaLnBrk="1" hangingPunct="1">
              <a:buFont typeface="Arial" panose="020B0604020202020204" pitchFamily="34" charset="0"/>
              <a:buChar char="•"/>
            </a:pPr>
            <a:r>
              <a:rPr lang="en-US" altLang="en-US" b="0" dirty="0">
                <a:latin typeface="Arial" panose="020B0604020202020204" pitchFamily="34" charset="0"/>
              </a:rPr>
              <a:t>Sore throat </a:t>
            </a:r>
          </a:p>
          <a:p>
            <a:pPr eaLnBrk="1" hangingPunct="1"/>
            <a:endParaRPr lang="en-US" altLang="en-US" b="0" dirty="0">
              <a:latin typeface="Arial" panose="020B0604020202020204" pitchFamily="34" charset="0"/>
            </a:endParaRPr>
          </a:p>
        </p:txBody>
      </p:sp>
    </p:spTree>
    <p:extLst>
      <p:ext uri="{BB962C8B-B14F-4D97-AF65-F5344CB8AC3E}">
        <p14:creationId xmlns:p14="http://schemas.microsoft.com/office/powerpoint/2010/main" val="1150805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endParaRPr lang="en-US" dirty="0">
              <a:effectLst/>
            </a:endParaRPr>
          </a:p>
          <a:p>
            <a:endParaRPr lang="en-US" dirty="0"/>
          </a:p>
          <a:p>
            <a:pPr marL="171450" indent="-171450">
              <a:buFont typeface="Arial" panose="020B0604020202020204" pitchFamily="34" charset="0"/>
              <a:buChar char="•"/>
            </a:pPr>
            <a:r>
              <a:rPr lang="en-US" dirty="0"/>
              <a:t>Emphasize to the participants that it is critically important to read the labels of medications</a:t>
            </a:r>
            <a:r>
              <a:rPr lang="en-US" baseline="0" dirty="0"/>
              <a:t> – both prescribed and over the counter medications.</a:t>
            </a:r>
          </a:p>
          <a:p>
            <a:pPr marL="171450" indent="-171450">
              <a:buFont typeface="Arial" panose="020B0604020202020204" pitchFamily="34" charset="0"/>
              <a:buChar char="•"/>
            </a:pPr>
            <a:r>
              <a:rPr lang="en-US" baseline="0" dirty="0"/>
              <a:t>Avoid medications which indicate drowsiness as a side-effect.</a:t>
            </a:r>
          </a:p>
          <a:p>
            <a:pPr marL="171450" indent="-171450">
              <a:buFont typeface="Arial" panose="020B0604020202020204" pitchFamily="34" charset="0"/>
              <a:buChar char="•"/>
            </a:pPr>
            <a:r>
              <a:rPr lang="en-US" baseline="0" dirty="0"/>
              <a:t>Look for alternative medications, or avoid driving.</a:t>
            </a: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30</a:t>
            </a:fld>
            <a:endParaRPr lang="en-US"/>
          </a:p>
        </p:txBody>
      </p:sp>
    </p:spTree>
    <p:extLst>
      <p:ext uri="{BB962C8B-B14F-4D97-AF65-F5344CB8AC3E}">
        <p14:creationId xmlns:p14="http://schemas.microsoft.com/office/powerpoint/2010/main" val="2830251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latinLnBrk="0" hangingPunct="1"/>
            <a:r>
              <a:rPr lang="en-US" sz="1200" b="1" kern="1200" dirty="0">
                <a:solidFill>
                  <a:schemeClr val="tx1"/>
                </a:solidFill>
                <a:effectLst/>
                <a:latin typeface="+mn-lt"/>
                <a:ea typeface="+mn-ea"/>
                <a:cs typeface="+mn-cs"/>
              </a:rPr>
              <a:t>Instructor Notes:</a:t>
            </a:r>
          </a:p>
          <a:p>
            <a:pPr rtl="0" eaLnBrk="1" latinLnBrk="0" hangingPunct="1"/>
            <a:endParaRPr lang="en-US" sz="1200" b="1" kern="120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r>
              <a:rPr lang="en-US" sz="1200" b="0" kern="1200" dirty="0">
                <a:solidFill>
                  <a:schemeClr val="tx1"/>
                </a:solidFill>
                <a:effectLst/>
                <a:latin typeface="+mn-lt"/>
                <a:ea typeface="+mn-ea"/>
                <a:cs typeface="+mn-cs"/>
              </a:rPr>
              <a:t>Sometimes even the most prepared driver can be caught off-guard. If you begin to experience drowsiness</a:t>
            </a:r>
            <a:r>
              <a:rPr lang="en-US" sz="1200" b="0" kern="1200" baseline="0" dirty="0">
                <a:solidFill>
                  <a:schemeClr val="tx1"/>
                </a:solidFill>
                <a:effectLst/>
                <a:latin typeface="+mn-lt"/>
                <a:ea typeface="+mn-ea"/>
                <a:cs typeface="+mn-cs"/>
              </a:rPr>
              <a:t> or the precursors to drowsiness, stop driving immediately.</a:t>
            </a:r>
          </a:p>
          <a:p>
            <a:pPr marL="171450" indent="-171450" rtl="0" eaLnBrk="1" latinLnBrk="0" hangingPunct="1">
              <a:buFont typeface="Arial" panose="020B0604020202020204" pitchFamily="34" charset="0"/>
              <a:buChar char="•"/>
            </a:pPr>
            <a:r>
              <a:rPr lang="en-US" sz="1200" b="0" kern="1200" baseline="0" dirty="0">
                <a:solidFill>
                  <a:schemeClr val="tx1"/>
                </a:solidFill>
                <a:effectLst/>
                <a:latin typeface="+mn-lt"/>
                <a:ea typeface="+mn-ea"/>
                <a:cs typeface="+mn-cs"/>
              </a:rPr>
              <a:t>Remember - micro-sleeps happen very quickly and can be very dangerous.</a:t>
            </a:r>
          </a:p>
          <a:p>
            <a:pPr marL="171450" indent="-171450" rtl="0" eaLnBrk="1" latinLnBrk="0" hangingPunct="1">
              <a:buFont typeface="Arial" panose="020B0604020202020204" pitchFamily="34" charset="0"/>
              <a:buChar char="•"/>
            </a:pPr>
            <a:endParaRPr lang="en-US" sz="1200" b="0" kern="1200" dirty="0">
              <a:solidFill>
                <a:schemeClr val="tx1"/>
              </a:solidFill>
              <a:effectLst/>
              <a:latin typeface="+mn-lt"/>
              <a:ea typeface="+mn-ea"/>
              <a:cs typeface="+mn-cs"/>
            </a:endParaRPr>
          </a:p>
          <a:p>
            <a:pPr marL="171450" indent="-171450" rtl="0" eaLnBrk="1" latinLnBrk="0" hangingPunct="1">
              <a:buFont typeface="Arial" panose="020B0604020202020204" pitchFamily="34" charset="0"/>
              <a:buChar char="•"/>
            </a:pPr>
            <a:endParaRPr lang="en-US" dirty="0">
              <a:effectLst/>
            </a:endParaRPr>
          </a:p>
        </p:txBody>
      </p:sp>
      <p:sp>
        <p:nvSpPr>
          <p:cNvPr id="4" name="Slide Number Placeholder 3"/>
          <p:cNvSpPr>
            <a:spLocks noGrp="1"/>
          </p:cNvSpPr>
          <p:nvPr>
            <p:ph type="sldNum" sz="quarter" idx="10"/>
          </p:nvPr>
        </p:nvSpPr>
        <p:spPr/>
        <p:txBody>
          <a:bodyPr/>
          <a:lstStyle/>
          <a:p>
            <a:fld id="{4E0CA1C5-5665-47B6-B6B3-E76722531544}" type="slidenum">
              <a:rPr lang="en-US" smtClean="0"/>
              <a:t>31</a:t>
            </a:fld>
            <a:endParaRPr lang="en-US"/>
          </a:p>
        </p:txBody>
      </p:sp>
    </p:spTree>
    <p:extLst>
      <p:ext uri="{BB962C8B-B14F-4D97-AF65-F5344CB8AC3E}">
        <p14:creationId xmlns:p14="http://schemas.microsoft.com/office/powerpoint/2010/main" val="118813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Instructor Notes:</a:t>
            </a:r>
          </a:p>
          <a:p>
            <a:endParaRPr lang="en-US" dirty="0"/>
          </a:p>
          <a:p>
            <a:pPr marL="171450" indent="-171450">
              <a:buFont typeface="Arial" panose="020B0604020202020204" pitchFamily="34" charset="0"/>
              <a:buChar char="•"/>
            </a:pPr>
            <a:r>
              <a:rPr lang="en-US" dirty="0"/>
              <a:t>This slide serves to convince/inform your audience about</a:t>
            </a:r>
            <a:r>
              <a:rPr lang="en-US" baseline="0" dirty="0"/>
              <a:t> the existence of a real problem with drowsy driving in our society today. </a:t>
            </a:r>
          </a:p>
          <a:p>
            <a:pPr marL="171450" indent="-171450">
              <a:buFont typeface="Arial" panose="020B0604020202020204" pitchFamily="34" charset="0"/>
              <a:buChar char="•"/>
            </a:pPr>
            <a:r>
              <a:rPr lang="en-US" baseline="0" dirty="0"/>
              <a:t>School bus drivers are not exempt from the risks of driving drowsy.</a:t>
            </a: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5</a:t>
            </a:fld>
            <a:endParaRPr lang="en-US"/>
          </a:p>
        </p:txBody>
      </p:sp>
    </p:spTree>
    <p:extLst>
      <p:ext uri="{BB962C8B-B14F-4D97-AF65-F5344CB8AC3E}">
        <p14:creationId xmlns:p14="http://schemas.microsoft.com/office/powerpoint/2010/main" val="100983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The most effective preventative</a:t>
            </a:r>
            <a:r>
              <a:rPr lang="en-US" sz="1200" b="0" kern="1200" baseline="0" dirty="0">
                <a:solidFill>
                  <a:schemeClr val="tx1"/>
                </a:solidFill>
                <a:effectLst/>
                <a:latin typeface="+mn-lt"/>
                <a:ea typeface="+mn-ea"/>
                <a:cs typeface="+mn-cs"/>
              </a:rPr>
              <a:t> measure to avoid drowsiness is to sleep.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Get appropriate amounts of rest or consider your fitness for duty to drive a school bus!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baseline="0" dirty="0">
                <a:solidFill>
                  <a:schemeClr val="tx1"/>
                </a:solidFill>
                <a:effectLst/>
                <a:latin typeface="+mn-lt"/>
                <a:ea typeface="+mn-ea"/>
                <a:cs typeface="+mn-cs"/>
              </a:rPr>
              <a:t>Make adjustments in the drivers compartment to assist with staying alert.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32</a:t>
            </a:fld>
            <a:endParaRPr lang="en-US"/>
          </a:p>
        </p:txBody>
      </p:sp>
    </p:spTree>
    <p:extLst>
      <p:ext uri="{BB962C8B-B14F-4D97-AF65-F5344CB8AC3E}">
        <p14:creationId xmlns:p14="http://schemas.microsoft.com/office/powerpoint/2010/main" val="151580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endParaRPr lang="en-US" dirty="0">
              <a:effectLst/>
            </a:endParaRPr>
          </a:p>
          <a:p>
            <a:endParaRPr lang="en-US" dirty="0"/>
          </a:p>
          <a:p>
            <a:pPr marL="171450" indent="-171450">
              <a:buFont typeface="Arial" panose="020B0604020202020204" pitchFamily="34" charset="0"/>
              <a:buChar char="•"/>
            </a:pPr>
            <a:r>
              <a:rPr lang="en-US" dirty="0"/>
              <a:t>Being aware of the potential for fatigue and drowsiness while</a:t>
            </a:r>
            <a:r>
              <a:rPr lang="en-US" baseline="0" dirty="0"/>
              <a:t> behind the wheel of a school bus is key to prevention. </a:t>
            </a:r>
          </a:p>
          <a:p>
            <a:pPr marL="171450" indent="-171450">
              <a:buFont typeface="Arial" panose="020B0604020202020204" pitchFamily="34" charset="0"/>
              <a:buChar char="•"/>
            </a:pPr>
            <a:r>
              <a:rPr lang="en-US" baseline="0" dirty="0"/>
              <a:t>Take steps to routinely get adequate rest.</a:t>
            </a:r>
          </a:p>
          <a:p>
            <a:pPr marL="171450" indent="-171450">
              <a:buFont typeface="Arial" panose="020B0604020202020204" pitchFamily="34" charset="0"/>
              <a:buChar char="•"/>
            </a:pPr>
            <a:r>
              <a:rPr lang="en-US" baseline="0" dirty="0"/>
              <a:t>The stakes are a little higher – you are responsible for children’s lives.</a:t>
            </a: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33</a:t>
            </a:fld>
            <a:endParaRPr lang="en-US"/>
          </a:p>
        </p:txBody>
      </p:sp>
    </p:spTree>
    <p:extLst>
      <p:ext uri="{BB962C8B-B14F-4D97-AF65-F5344CB8AC3E}">
        <p14:creationId xmlns:p14="http://schemas.microsoft.com/office/powerpoint/2010/main" val="2991790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endParaRPr lang="en-US" dirty="0">
              <a:effectLst/>
            </a:endParaRPr>
          </a:p>
          <a:p>
            <a:endParaRPr lang="en-US" dirty="0"/>
          </a:p>
          <a:p>
            <a:pPr marL="171450" indent="-171450">
              <a:buFont typeface="Arial" panose="020B0604020202020204" pitchFamily="34" charset="0"/>
              <a:buChar char="•"/>
            </a:pPr>
            <a:r>
              <a:rPr lang="en-US" dirty="0"/>
              <a:t>Develop good sleep habits and attend to it with the same dedication as all the other preparations</a:t>
            </a:r>
            <a:r>
              <a:rPr lang="en-US" baseline="0" dirty="0"/>
              <a:t> we make as school bus drivers.</a:t>
            </a:r>
          </a:p>
          <a:p>
            <a:pPr marL="171450" indent="-171450">
              <a:buFont typeface="Arial" panose="020B0604020202020204" pitchFamily="34" charset="0"/>
              <a:buChar char="•"/>
            </a:pPr>
            <a:r>
              <a:rPr lang="en-US" baseline="0" dirty="0"/>
              <a:t>Just as the pre-trip inspection indicates the bus is ready to serve children – we too must be ready to serve children.</a:t>
            </a:r>
          </a:p>
          <a:p>
            <a:pPr marL="171450" indent="-171450">
              <a:buFont typeface="Arial" panose="020B0604020202020204" pitchFamily="34" charset="0"/>
              <a:buChar char="•"/>
            </a:pPr>
            <a:r>
              <a:rPr lang="en-US" baseline="0" dirty="0"/>
              <a:t>Making proper sleep a priority is a must as a professional school bus driver.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34</a:t>
            </a:fld>
            <a:endParaRPr lang="en-US"/>
          </a:p>
        </p:txBody>
      </p:sp>
    </p:spTree>
    <p:extLst>
      <p:ext uri="{BB962C8B-B14F-4D97-AF65-F5344CB8AC3E}">
        <p14:creationId xmlns:p14="http://schemas.microsoft.com/office/powerpoint/2010/main" val="2021426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Ask participants if they have any questions or comments.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Thank them</a:t>
            </a:r>
            <a:r>
              <a:rPr lang="en-US" sz="1200" b="0" kern="1200" baseline="0" dirty="0">
                <a:solidFill>
                  <a:schemeClr val="tx1"/>
                </a:solidFill>
                <a:effectLst/>
                <a:latin typeface="+mn-lt"/>
                <a:ea typeface="+mn-ea"/>
                <a:cs typeface="+mn-cs"/>
              </a:rPr>
              <a:t> for participating g in this training.</a:t>
            </a:r>
            <a:r>
              <a:rPr lang="en-US" sz="1200" b="1" kern="1200" dirty="0">
                <a:solidFill>
                  <a:schemeClr val="tx1"/>
                </a:solidFill>
                <a:effectLst/>
                <a:latin typeface="+mn-lt"/>
                <a:ea typeface="+mn-ea"/>
                <a:cs typeface="+mn-cs"/>
              </a:rPr>
              <a:t> Instructor Notes:</a:t>
            </a:r>
            <a:endParaRPr lang="en-US" dirty="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35</a:t>
            </a:fld>
            <a:endParaRPr lang="en-US"/>
          </a:p>
        </p:txBody>
      </p:sp>
    </p:spTree>
    <p:extLst>
      <p:ext uri="{BB962C8B-B14F-4D97-AF65-F5344CB8AC3E}">
        <p14:creationId xmlns:p14="http://schemas.microsoft.com/office/powerpoint/2010/main" val="2054939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Instructor Notes:</a:t>
            </a:r>
          </a:p>
          <a:p>
            <a:endParaRPr lang="en-US" dirty="0"/>
          </a:p>
          <a:p>
            <a:pPr marL="171450" indent="-171450">
              <a:buFont typeface="Arial" panose="020B0604020202020204" pitchFamily="34" charset="0"/>
              <a:buChar char="•"/>
            </a:pPr>
            <a:r>
              <a:rPr lang="en-US" dirty="0"/>
              <a:t>Driving</a:t>
            </a:r>
            <a:r>
              <a:rPr lang="en-US" baseline="0" dirty="0"/>
              <a:t> after only 4-5 hours of sleep puts drivers at risk for a crash.</a:t>
            </a:r>
          </a:p>
          <a:p>
            <a:pPr marL="171450" indent="-171450">
              <a:buFont typeface="Arial" panose="020B0604020202020204" pitchFamily="34" charset="0"/>
              <a:buChar char="•"/>
            </a:pPr>
            <a:r>
              <a:rPr lang="en-US" baseline="0" dirty="0"/>
              <a:t>It is not unusual for someone to only get 5 hours sleep – this means that at any given time of the day, you are faced with a potentially high occurrence of impaired driver.</a:t>
            </a:r>
          </a:p>
          <a:p>
            <a:pPr marL="171450" indent="-171450">
              <a:buFont typeface="Arial" panose="020B0604020202020204" pitchFamily="34" charset="0"/>
              <a:buChar char="•"/>
            </a:pPr>
            <a:r>
              <a:rPr lang="en-US" baseline="0" dirty="0"/>
              <a:t>Ask participants to think about a time when they found it difficult to sleep and slept 5 hours or less – yet continued to function. We’ve all been there.</a:t>
            </a:r>
          </a:p>
          <a:p>
            <a:pPr marL="171450" indent="-171450">
              <a:buFont typeface="Arial" panose="020B0604020202020204" pitchFamily="34" charset="0"/>
              <a:buChar char="•"/>
            </a:pPr>
            <a:r>
              <a:rPr lang="en-US" baseline="0" dirty="0"/>
              <a:t>However as professional school bus drivers, we must avoid being in that place for safety reasons.</a:t>
            </a:r>
          </a:p>
          <a:p>
            <a:pPr marL="171450" indent="-171450">
              <a:buFont typeface="Arial" panose="020B0604020202020204" pitchFamily="34" charset="0"/>
              <a:buChar char="•"/>
            </a:pPr>
            <a:r>
              <a:rPr lang="en-US" baseline="0" dirty="0"/>
              <a:t>Imagine the risk involved if the school bus driver AND the other motorist they encounter on the road both have had less than 5 hours </a:t>
            </a:r>
            <a:r>
              <a:rPr lang="en-US" baseline="0" dirty="0" err="1"/>
              <a:t>s;leep</a:t>
            </a:r>
            <a:r>
              <a:rPr lang="en-US" baseline="0" dirty="0"/>
              <a: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6</a:t>
            </a:fld>
            <a:endParaRPr lang="en-US"/>
          </a:p>
        </p:txBody>
      </p:sp>
    </p:spTree>
    <p:extLst>
      <p:ext uri="{BB962C8B-B14F-4D97-AF65-F5344CB8AC3E}">
        <p14:creationId xmlns:p14="http://schemas.microsoft.com/office/powerpoint/2010/main" val="501809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Instructor Notes:</a:t>
            </a:r>
          </a:p>
          <a:p>
            <a:endParaRPr lang="en-US" dirty="0"/>
          </a:p>
          <a:p>
            <a:pPr marL="171450" indent="-171450">
              <a:buFont typeface="Arial" panose="020B0604020202020204" pitchFamily="34" charset="0"/>
              <a:buChar char="•"/>
            </a:pPr>
            <a:r>
              <a:rPr lang="en-US" dirty="0"/>
              <a:t>A micro-sleep</a:t>
            </a:r>
            <a:r>
              <a:rPr lang="en-US" sz="1200" b="0" i="0" kern="1200" dirty="0">
                <a:solidFill>
                  <a:schemeClr val="tx1"/>
                </a:solidFill>
                <a:effectLst/>
                <a:latin typeface="+mn-lt"/>
                <a:ea typeface="+mn-ea"/>
                <a:cs typeface="+mn-cs"/>
              </a:rPr>
              <a:t> is a temporary episode of </a:t>
            </a:r>
            <a:r>
              <a:rPr lang="en-US" sz="1200" b="1" i="0" kern="1200" dirty="0">
                <a:solidFill>
                  <a:schemeClr val="tx1"/>
                </a:solidFill>
                <a:effectLst/>
                <a:latin typeface="+mn-lt"/>
                <a:ea typeface="+mn-ea"/>
                <a:cs typeface="+mn-cs"/>
              </a:rPr>
              <a:t>sleep</a:t>
            </a:r>
            <a:r>
              <a:rPr lang="en-US" sz="1200" b="0" i="0" kern="1200" dirty="0">
                <a:solidFill>
                  <a:schemeClr val="tx1"/>
                </a:solidFill>
                <a:effectLst/>
                <a:latin typeface="+mn-lt"/>
                <a:ea typeface="+mn-ea"/>
                <a:cs typeface="+mn-cs"/>
              </a:rPr>
              <a:t> or drowsiness which may last for a fraction of a second or up to 30 seconds where an individual fails to respond to some arbitrary sensory input and becomes unconscious.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a:t>
            </a:r>
            <a:r>
              <a:rPr lang="en-US" baseline="0" dirty="0"/>
              <a:t> distance traveled during a micro-sleep is alarming.</a:t>
            </a:r>
          </a:p>
          <a:p>
            <a:pPr marL="171450" indent="-171450">
              <a:buFont typeface="Arial" panose="020B0604020202020204" pitchFamily="34" charset="0"/>
              <a:buChar char="•"/>
            </a:pPr>
            <a:r>
              <a:rPr lang="en-US" baseline="0" dirty="0"/>
              <a:t>A school bus traveling 40 mph travels approximately 10 feet per second.</a:t>
            </a:r>
          </a:p>
          <a:p>
            <a:pPr marL="171450" indent="-171450">
              <a:buFont typeface="Arial" panose="020B0604020202020204" pitchFamily="34" charset="0"/>
              <a:buChar char="•"/>
            </a:pPr>
            <a:r>
              <a:rPr lang="en-US" baseline="0" dirty="0"/>
              <a:t>This helps to put the dangers in perspective for us.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baseline="0" dirty="0"/>
              <a:t>Please note: </a:t>
            </a:r>
            <a:r>
              <a:rPr lang="en-US" baseline="0" dirty="0"/>
              <a:t>The next slide will automatically display. It is a video clip describing micro-sleep.</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7</a:t>
            </a:fld>
            <a:endParaRPr lang="en-US"/>
          </a:p>
        </p:txBody>
      </p:sp>
    </p:spTree>
    <p:extLst>
      <p:ext uri="{BB962C8B-B14F-4D97-AF65-F5344CB8AC3E}">
        <p14:creationId xmlns:p14="http://schemas.microsoft.com/office/powerpoint/2010/main" val="3367121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dirty="0"/>
          </a:p>
          <a:p>
            <a:r>
              <a:rPr lang="en-US" dirty="0"/>
              <a:t>Picture that changes – needs editing</a:t>
            </a:r>
          </a:p>
          <a:p>
            <a:endParaRPr lang="en-US" dirty="0"/>
          </a:p>
          <a:p>
            <a:r>
              <a:rPr lang="en-US" i="1" dirty="0"/>
              <a:t>Source Video: https://www.youtube.com/watch?v=tvfMOPTsU_0</a:t>
            </a:r>
          </a:p>
        </p:txBody>
      </p:sp>
      <p:sp>
        <p:nvSpPr>
          <p:cNvPr id="4" name="Slide Number Placeholder 3"/>
          <p:cNvSpPr>
            <a:spLocks noGrp="1"/>
          </p:cNvSpPr>
          <p:nvPr>
            <p:ph type="sldNum" sz="quarter" idx="10"/>
          </p:nvPr>
        </p:nvSpPr>
        <p:spPr/>
        <p:txBody>
          <a:bodyPr/>
          <a:lstStyle/>
          <a:p>
            <a:fld id="{4E0CA1C5-5665-47B6-B6B3-E76722531544}" type="slidenum">
              <a:rPr lang="en-US" smtClean="0"/>
              <a:t>8</a:t>
            </a:fld>
            <a:endParaRPr lang="en-US"/>
          </a:p>
        </p:txBody>
      </p:sp>
    </p:spTree>
    <p:extLst>
      <p:ext uri="{BB962C8B-B14F-4D97-AF65-F5344CB8AC3E}">
        <p14:creationId xmlns:p14="http://schemas.microsoft.com/office/powerpoint/2010/main" val="3861128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rPr>
              <a:t>Instructor Notes:</a:t>
            </a:r>
          </a:p>
          <a:p>
            <a:endParaRPr lang="en-US" dirty="0"/>
          </a:p>
          <a:p>
            <a:pPr marL="171450" indent="-171450">
              <a:buFont typeface="Arial" panose="020B0604020202020204" pitchFamily="34" charset="0"/>
              <a:buChar char="•"/>
            </a:pPr>
            <a:r>
              <a:rPr lang="en-US" dirty="0"/>
              <a:t>Briefly cover the risk</a:t>
            </a:r>
            <a:r>
              <a:rPr lang="en-US" baseline="0" dirty="0"/>
              <a:t> factors which precede driving drowsy.</a:t>
            </a:r>
          </a:p>
          <a:p>
            <a:pPr marL="171450" indent="-171450">
              <a:buFont typeface="Arial" panose="020B0604020202020204" pitchFamily="34" charset="0"/>
              <a:buChar char="•"/>
            </a:pPr>
            <a:r>
              <a:rPr lang="en-US" baseline="0" dirty="0"/>
              <a:t>Each of these will be covered in greater detail in upcoming slides.</a:t>
            </a:r>
          </a:p>
          <a:p>
            <a:pPr marL="171450" indent="-171450">
              <a:buFont typeface="Arial" panose="020B0604020202020204" pitchFamily="34" charset="0"/>
              <a:buChar char="•"/>
            </a:pPr>
            <a:r>
              <a:rPr lang="en-US" baseline="0" dirty="0"/>
              <a:t>Refrain from teaching each of these identified areas of concern from this slide. </a:t>
            </a:r>
            <a:endParaRPr lang="en-US" dirty="0"/>
          </a:p>
        </p:txBody>
      </p:sp>
      <p:sp>
        <p:nvSpPr>
          <p:cNvPr id="4" name="Slide Number Placeholder 3"/>
          <p:cNvSpPr>
            <a:spLocks noGrp="1"/>
          </p:cNvSpPr>
          <p:nvPr>
            <p:ph type="sldNum" sz="quarter" idx="10"/>
          </p:nvPr>
        </p:nvSpPr>
        <p:spPr/>
        <p:txBody>
          <a:bodyPr/>
          <a:lstStyle/>
          <a:p>
            <a:fld id="{4E0CA1C5-5665-47B6-B6B3-E76722531544}" type="slidenum">
              <a:rPr lang="en-US" smtClean="0"/>
              <a:t>9</a:t>
            </a:fld>
            <a:endParaRPr lang="en-US"/>
          </a:p>
        </p:txBody>
      </p:sp>
    </p:spTree>
    <p:extLst>
      <p:ext uri="{BB962C8B-B14F-4D97-AF65-F5344CB8AC3E}">
        <p14:creationId xmlns:p14="http://schemas.microsoft.com/office/powerpoint/2010/main" val="1409569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pPr marL="171450" indent="-171450">
              <a:buFont typeface="Arial" panose="020B0604020202020204" pitchFamily="34" charset="0"/>
              <a:buChar char="•"/>
            </a:pPr>
            <a:r>
              <a:rPr lang="en-US" b="0" dirty="0"/>
              <a:t>As we are driving</a:t>
            </a:r>
            <a:r>
              <a:rPr lang="en-US" b="0" baseline="0" dirty="0"/>
              <a:t> there are warning signs affiliated with becoming fatigued.</a:t>
            </a:r>
          </a:p>
          <a:p>
            <a:pPr marL="171450" indent="-171450">
              <a:buFont typeface="Arial" panose="020B0604020202020204" pitchFamily="34" charset="0"/>
              <a:buChar char="•"/>
            </a:pPr>
            <a:r>
              <a:rPr lang="en-US" b="0" baseline="0" dirty="0"/>
              <a:t>Awareness of each of these warning signs is a key factor in making decisions regarding when you are safe to drive.</a:t>
            </a:r>
          </a:p>
          <a:p>
            <a:pPr marL="171450" indent="-171450">
              <a:buFont typeface="Arial" panose="020B0604020202020204" pitchFamily="34" charset="0"/>
              <a:buChar char="•"/>
            </a:pPr>
            <a:r>
              <a:rPr lang="en-US" b="0" baseline="0" dirty="0"/>
              <a:t>Because we are school bus drivers, it is our responsibility and morale obligation to only drive when fit to do so safely.</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4E0CA1C5-5665-47B6-B6B3-E76722531544}" type="slidenum">
              <a:rPr lang="en-US" smtClean="0"/>
              <a:t>10</a:t>
            </a:fld>
            <a:endParaRPr lang="en-US"/>
          </a:p>
        </p:txBody>
      </p:sp>
    </p:spTree>
    <p:extLst>
      <p:ext uri="{BB962C8B-B14F-4D97-AF65-F5344CB8AC3E}">
        <p14:creationId xmlns:p14="http://schemas.microsoft.com/office/powerpoint/2010/main" val="343331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endParaRPr lang="en-US" b="1" dirty="0"/>
          </a:p>
          <a:p>
            <a:pPr marL="171450" indent="-171450">
              <a:buFont typeface="Arial" panose="020B0604020202020204" pitchFamily="34" charset="0"/>
              <a:buChar char="•"/>
            </a:pPr>
            <a:r>
              <a:rPr lang="en-US" b="0" dirty="0"/>
              <a:t>On the surface,</a:t>
            </a:r>
            <a:r>
              <a:rPr lang="en-US" b="0" baseline="0" dirty="0"/>
              <a:t> the primary cause of being drowsy is a simple lack of sleep.</a:t>
            </a:r>
          </a:p>
          <a:p>
            <a:pPr marL="171450" indent="-171450">
              <a:buFont typeface="Arial" panose="020B0604020202020204" pitchFamily="34" charset="0"/>
              <a:buChar char="•"/>
            </a:pPr>
            <a:r>
              <a:rPr lang="en-US" b="0" baseline="0" dirty="0"/>
              <a:t>However upon further investigation, we find that a “simple” lack of sleep is not so simple.</a:t>
            </a:r>
          </a:p>
          <a:p>
            <a:pPr marL="171450" indent="-171450">
              <a:buFont typeface="Arial" panose="020B0604020202020204" pitchFamily="34" charset="0"/>
              <a:buChar char="•"/>
            </a:pPr>
            <a:r>
              <a:rPr lang="en-US" b="0" baseline="0" dirty="0"/>
              <a:t>Each will be discussed in greater detail in upcoming slides.</a:t>
            </a:r>
          </a:p>
          <a:p>
            <a:pPr marL="171450" indent="-171450">
              <a:buFont typeface="Arial" panose="020B0604020202020204" pitchFamily="34" charset="0"/>
              <a:buChar char="•"/>
            </a:pPr>
            <a:endParaRPr lang="en-US" b="1" dirty="0"/>
          </a:p>
        </p:txBody>
      </p:sp>
      <p:sp>
        <p:nvSpPr>
          <p:cNvPr id="4" name="Slide Number Placeholder 3"/>
          <p:cNvSpPr>
            <a:spLocks noGrp="1"/>
          </p:cNvSpPr>
          <p:nvPr>
            <p:ph type="sldNum" sz="quarter" idx="10"/>
          </p:nvPr>
        </p:nvSpPr>
        <p:spPr/>
        <p:txBody>
          <a:bodyPr/>
          <a:lstStyle/>
          <a:p>
            <a:fld id="{4E0CA1C5-5665-47B6-B6B3-E76722531544}" type="slidenum">
              <a:rPr lang="en-US" smtClean="0"/>
              <a:t>11</a:t>
            </a:fld>
            <a:endParaRPr lang="en-US"/>
          </a:p>
        </p:txBody>
      </p:sp>
    </p:spTree>
    <p:extLst>
      <p:ext uri="{BB962C8B-B14F-4D97-AF65-F5344CB8AC3E}">
        <p14:creationId xmlns:p14="http://schemas.microsoft.com/office/powerpoint/2010/main" val="188961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D2C502E-24AE-4AB7-8CB8-153BFEDEF5B7}" type="datetime1">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916EBE-BEEC-431B-8F94-28A13B9577E3}" type="datetime1">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359307-059B-4E58-BE12-0082CC04038F}" type="datetime1">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D54F5C7D-21DA-4C87-9D89-1A8C4800DDA4}" type="datetime1">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9C2BA3A-E55F-4273-AB38-B35550FB0D88}" type="datetime1">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9C4EF63-1DA3-4DF5-9F2B-AE22C403F6F6}" type="datetime1">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BB27BA-75A9-4172-8B3E-98BCA3F08E39}" type="datetime1">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45226E-BCE8-4B4A-80A1-F5A11EB20609}" type="datetime1">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6A841E5-655F-41EF-B60A-105A33DAB924}" type="datetime1">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04F2AB-2668-4581-8C99-8987149BD392}" type="datetime1">
              <a:rPr lang="en-US" smtClean="0"/>
              <a:t>10/11/2017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4DA9EB-88D5-45B0-899B-9CDAAA6D4C48}" type="datetime1">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823499-BD48-4903-917D-CA3D5CE6BEF8}" type="datetime1">
              <a:rPr lang="en-US" smtClean="0"/>
              <a:t>10/11/2017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AB8CC8-46A9-4531-BBB8-A7CDD2FB7DA9}" type="datetime1">
              <a:rPr lang="en-US" smtClean="0"/>
              <a:t>10/11/2017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0778B8-7ED8-47C0-B497-C70EADFF8217}" type="datetime1">
              <a:rPr lang="en-US" smtClean="0"/>
              <a:t>10/11/2017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AEA-FE47-4F5E-94FD-ED3F59D58D5F}" type="datetime1">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9B6C05-7AE8-4D3E-B901-46DBDB748624}" type="datetime1">
              <a:rPr lang="en-US" smtClean="0"/>
              <a:t>10/11/2017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23A7DEA-EFB0-4283-AB8D-73DD41887AEB}" type="datetime1">
              <a:rPr lang="en-US" smtClean="0"/>
              <a:t>10/11/2017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hf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Drowsy Driving</a:t>
            </a:r>
          </a:p>
        </p:txBody>
      </p:sp>
      <p:sp>
        <p:nvSpPr>
          <p:cNvPr id="3" name="Subtitle 2"/>
          <p:cNvSpPr>
            <a:spLocks noGrp="1"/>
          </p:cNvSpPr>
          <p:nvPr>
            <p:ph type="subTitle" idx="1"/>
          </p:nvPr>
        </p:nvSpPr>
        <p:spPr/>
        <p:txBody>
          <a:bodyPr>
            <a:normAutofit/>
          </a:bodyPr>
          <a:lstStyle/>
          <a:p>
            <a:pPr algn="ctr"/>
            <a:r>
              <a:rPr lang="en-US" sz="2800" b="1" i="1" dirty="0"/>
              <a:t>Awareness and Prevention</a:t>
            </a:r>
          </a:p>
        </p:txBody>
      </p:sp>
      <p:pic>
        <p:nvPicPr>
          <p:cNvPr id="4" name="Picture 4" descr="Wellness 088"/>
          <p:cNvPicPr>
            <a:picLocks noChangeAspect="1" noChangeArrowheads="1"/>
          </p:cNvPicPr>
          <p:nvPr/>
        </p:nvPicPr>
        <p:blipFill>
          <a:blip r:embed="rId3">
            <a:lum bright="36000" contrast="26000"/>
            <a:extLst>
              <a:ext uri="{28A0092B-C50C-407E-A947-70E740481C1C}">
                <a14:useLocalDpi xmlns:a14="http://schemas.microsoft.com/office/drawing/2010/main" val="0"/>
              </a:ext>
            </a:extLst>
          </a:blip>
          <a:srcRect/>
          <a:stretch>
            <a:fillRect/>
          </a:stretch>
        </p:blipFill>
        <p:spPr bwMode="auto">
          <a:xfrm>
            <a:off x="3944469" y="562757"/>
            <a:ext cx="4117787" cy="308834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45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8525" y="512462"/>
            <a:ext cx="8911687" cy="1280890"/>
          </a:xfrm>
        </p:spPr>
        <p:txBody>
          <a:bodyPr>
            <a:normAutofit/>
          </a:bodyPr>
          <a:lstStyle/>
          <a:p>
            <a:r>
              <a:rPr lang="en-US" sz="4000" b="1" dirty="0"/>
              <a:t>Warning Signs</a:t>
            </a:r>
          </a:p>
        </p:txBody>
      </p:sp>
      <p:sp>
        <p:nvSpPr>
          <p:cNvPr id="3" name="Content Placeholder 2"/>
          <p:cNvSpPr>
            <a:spLocks noGrp="1"/>
          </p:cNvSpPr>
          <p:nvPr>
            <p:ph idx="1"/>
          </p:nvPr>
        </p:nvSpPr>
        <p:spPr>
          <a:xfrm>
            <a:off x="4876800" y="1793351"/>
            <a:ext cx="6341533" cy="4649781"/>
          </a:xfrm>
        </p:spPr>
        <p:txBody>
          <a:bodyPr>
            <a:normAutofit fontScale="92500" lnSpcReduction="10000"/>
          </a:bodyPr>
          <a:lstStyle/>
          <a:p>
            <a:r>
              <a:rPr lang="en-US" sz="2400" dirty="0"/>
              <a:t>Yawning or blinking frequently</a:t>
            </a:r>
          </a:p>
          <a:p>
            <a:r>
              <a:rPr lang="en-US" sz="2400" dirty="0"/>
              <a:t>Difficulty keeping your eyes open (2-3 second micro-sleeps)</a:t>
            </a:r>
          </a:p>
          <a:p>
            <a:r>
              <a:rPr lang="en-US" sz="2400" dirty="0"/>
              <a:t>Difficulty remembering the past few miles driven</a:t>
            </a:r>
          </a:p>
          <a:p>
            <a:r>
              <a:rPr lang="en-US" sz="2400" dirty="0"/>
              <a:t>Missing your exit</a:t>
            </a:r>
          </a:p>
          <a:p>
            <a:r>
              <a:rPr lang="en-US" sz="2400" dirty="0"/>
              <a:t>Missed road signs</a:t>
            </a:r>
          </a:p>
          <a:p>
            <a:r>
              <a:rPr lang="en-US" sz="2400" dirty="0"/>
              <a:t>Drifting from your lane</a:t>
            </a:r>
          </a:p>
          <a:p>
            <a:r>
              <a:rPr lang="en-US" sz="2400" dirty="0"/>
              <a:t>Hitting a rumble strip on the side of the road</a:t>
            </a:r>
          </a:p>
          <a:p>
            <a:r>
              <a:rPr lang="en-US" sz="2400" dirty="0"/>
              <a:t>No memory of having driven last section of road</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5" name="Picture 4"/>
          <p:cNvPicPr>
            <a:picLocks noChangeAspect="1"/>
          </p:cNvPicPr>
          <p:nvPr/>
        </p:nvPicPr>
        <p:blipFill>
          <a:blip r:embed="rId3"/>
          <a:stretch>
            <a:fillRect/>
          </a:stretch>
        </p:blipFill>
        <p:spPr>
          <a:xfrm>
            <a:off x="1460605" y="2795899"/>
            <a:ext cx="2705100" cy="16859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74009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325" y="512462"/>
            <a:ext cx="8911687" cy="1280890"/>
          </a:xfrm>
        </p:spPr>
        <p:txBody>
          <a:bodyPr>
            <a:normAutofit/>
          </a:bodyPr>
          <a:lstStyle/>
          <a:p>
            <a:r>
              <a:rPr lang="en-US" sz="4000" b="1" dirty="0"/>
              <a:t>Primary Cause of Drowsiness…</a:t>
            </a:r>
          </a:p>
        </p:txBody>
      </p:sp>
      <p:sp>
        <p:nvSpPr>
          <p:cNvPr id="3" name="Content Placeholder 2"/>
          <p:cNvSpPr>
            <a:spLocks noGrp="1"/>
          </p:cNvSpPr>
          <p:nvPr>
            <p:ph idx="1"/>
          </p:nvPr>
        </p:nvSpPr>
        <p:spPr>
          <a:xfrm>
            <a:off x="2267479" y="2048934"/>
            <a:ext cx="8915400" cy="3777622"/>
          </a:xfrm>
        </p:spPr>
        <p:txBody>
          <a:bodyPr>
            <a:normAutofit/>
          </a:bodyPr>
          <a:lstStyle/>
          <a:p>
            <a:r>
              <a:rPr lang="en-US" sz="2800" dirty="0"/>
              <a:t>Fatigue</a:t>
            </a:r>
          </a:p>
          <a:p>
            <a:pPr marL="855663" lvl="1" indent="-398463"/>
            <a:r>
              <a:rPr lang="en-US" sz="2600" dirty="0"/>
              <a:t>Sleep deprivation</a:t>
            </a:r>
          </a:p>
          <a:p>
            <a:pPr marL="855663" lvl="1" indent="-398463"/>
            <a:r>
              <a:rPr lang="en-US" sz="2600" dirty="0"/>
              <a:t>Poor quality sleep</a:t>
            </a:r>
          </a:p>
          <a:p>
            <a:pPr marL="855663" lvl="1" indent="-398463"/>
            <a:r>
              <a:rPr lang="en-US" sz="2600" dirty="0"/>
              <a:t>Circadian rhythm (time of day)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11</a:t>
            </a:fld>
            <a:endParaRPr lang="en-US" dirty="0"/>
          </a:p>
        </p:txBody>
      </p:sp>
      <p:sp>
        <p:nvSpPr>
          <p:cNvPr id="5" name="TextBox 4"/>
          <p:cNvSpPr txBox="1"/>
          <p:nvPr/>
        </p:nvSpPr>
        <p:spPr>
          <a:xfrm>
            <a:off x="5833533" y="5427133"/>
            <a:ext cx="4807479" cy="400110"/>
          </a:xfrm>
          <a:prstGeom prst="rect">
            <a:avLst/>
          </a:prstGeom>
          <a:noFill/>
        </p:spPr>
        <p:txBody>
          <a:bodyPr wrap="square" rtlCol="0">
            <a:spAutoFit/>
          </a:bodyPr>
          <a:lstStyle/>
          <a:p>
            <a:r>
              <a:rPr lang="en-US" sz="2000" b="1" dirty="0">
                <a:solidFill>
                  <a:srgbClr val="C00000"/>
                </a:solidFill>
              </a:rPr>
              <a:t>Let’s look at each of these in detail…</a:t>
            </a:r>
          </a:p>
        </p:txBody>
      </p:sp>
    </p:spTree>
    <p:extLst>
      <p:ext uri="{BB962C8B-B14F-4D97-AF65-F5344CB8AC3E}">
        <p14:creationId xmlns:p14="http://schemas.microsoft.com/office/powerpoint/2010/main" val="2629633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8" y="512462"/>
            <a:ext cx="8911687" cy="1280890"/>
          </a:xfrm>
        </p:spPr>
        <p:txBody>
          <a:bodyPr>
            <a:normAutofit/>
          </a:bodyPr>
          <a:lstStyle/>
          <a:p>
            <a:r>
              <a:rPr lang="en-US" sz="4000" b="1" dirty="0"/>
              <a:t>Sleep Deprivation</a:t>
            </a:r>
          </a:p>
        </p:txBody>
      </p:sp>
      <p:sp>
        <p:nvSpPr>
          <p:cNvPr id="3" name="Content Placeholder 2"/>
          <p:cNvSpPr>
            <a:spLocks noGrp="1"/>
          </p:cNvSpPr>
          <p:nvPr>
            <p:ph idx="1"/>
          </p:nvPr>
        </p:nvSpPr>
        <p:spPr/>
        <p:txBody>
          <a:bodyPr>
            <a:normAutofit/>
          </a:bodyPr>
          <a:lstStyle/>
          <a:p>
            <a:r>
              <a:rPr lang="en-US" sz="2400" b="1" dirty="0"/>
              <a:t>Lack of sleep </a:t>
            </a:r>
          </a:p>
          <a:p>
            <a:pPr lvl="1"/>
            <a:r>
              <a:rPr lang="en-US" sz="2400" dirty="0"/>
              <a:t>7-9 hours of sleep daily required</a:t>
            </a:r>
          </a:p>
          <a:p>
            <a:pPr lvl="1"/>
            <a:r>
              <a:rPr lang="en-US" sz="2400" dirty="0"/>
              <a:t>47% of US workforce is sleep deprived</a:t>
            </a:r>
          </a:p>
          <a:p>
            <a:pPr lvl="1"/>
            <a:r>
              <a:rPr lang="en-US" sz="2400" dirty="0"/>
              <a:t>Large part of population has untreated sleep disorders</a:t>
            </a:r>
          </a:p>
          <a:p>
            <a:r>
              <a:rPr lang="en-US" sz="2400" b="1" dirty="0"/>
              <a:t>Time awake</a:t>
            </a:r>
          </a:p>
          <a:p>
            <a:pPr lvl="1"/>
            <a:r>
              <a:rPr lang="en-US" sz="2400" dirty="0"/>
              <a:t>16 hours of being awake – your performance degrades significantly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709858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965" y="512462"/>
            <a:ext cx="8911687" cy="1280890"/>
          </a:xfrm>
        </p:spPr>
        <p:txBody>
          <a:bodyPr>
            <a:normAutofit/>
          </a:bodyPr>
          <a:lstStyle/>
          <a:p>
            <a:r>
              <a:rPr lang="en-US" sz="4000" b="1" dirty="0"/>
              <a:t>Poor Quality of Sleep</a:t>
            </a:r>
          </a:p>
        </p:txBody>
      </p:sp>
      <p:sp>
        <p:nvSpPr>
          <p:cNvPr id="3" name="Content Placeholder 2"/>
          <p:cNvSpPr>
            <a:spLocks noGrp="1"/>
          </p:cNvSpPr>
          <p:nvPr>
            <p:ph idx="1"/>
          </p:nvPr>
        </p:nvSpPr>
        <p:spPr>
          <a:xfrm>
            <a:off x="7150579" y="1538176"/>
            <a:ext cx="4098667" cy="4830725"/>
          </a:xfrm>
        </p:spPr>
        <p:txBody>
          <a:bodyPr>
            <a:normAutofit/>
          </a:bodyPr>
          <a:lstStyle/>
          <a:p>
            <a:r>
              <a:rPr lang="en-US" sz="2400" dirty="0"/>
              <a:t>Insomnia</a:t>
            </a:r>
          </a:p>
          <a:p>
            <a:r>
              <a:rPr lang="en-US" sz="2400" dirty="0"/>
              <a:t>Restless or sick spouse in your bed</a:t>
            </a:r>
          </a:p>
          <a:p>
            <a:r>
              <a:rPr lang="en-US" sz="2400" dirty="0"/>
              <a:t>Noisy environment</a:t>
            </a:r>
          </a:p>
          <a:p>
            <a:r>
              <a:rPr lang="en-US" sz="2400" dirty="0"/>
              <a:t>Lights</a:t>
            </a:r>
          </a:p>
          <a:p>
            <a:r>
              <a:rPr lang="en-US" sz="2400" dirty="0"/>
              <a:t>High temperatures</a:t>
            </a:r>
          </a:p>
          <a:p>
            <a:r>
              <a:rPr lang="en-US" sz="2400" dirty="0"/>
              <a:t>Humidity</a:t>
            </a:r>
          </a:p>
          <a:p>
            <a:r>
              <a:rPr lang="en-US" sz="2400" dirty="0"/>
              <a:t>Uncomfortable or new sleep environment</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5122" name="Picture 2" descr="Image result for insomn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748" y="2442509"/>
            <a:ext cx="4039653" cy="2684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599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695459" y="471710"/>
            <a:ext cx="8911687" cy="1280890"/>
          </a:xfrm>
        </p:spPr>
        <p:txBody>
          <a:bodyPr>
            <a:normAutofit/>
          </a:bodyPr>
          <a:lstStyle/>
          <a:p>
            <a:pPr eaLnBrk="1" hangingPunct="1"/>
            <a:r>
              <a:rPr lang="en-US" altLang="en-US" sz="4000" b="1" dirty="0"/>
              <a:t>No Substitute for Rest</a:t>
            </a:r>
          </a:p>
        </p:txBody>
      </p:sp>
      <p:sp>
        <p:nvSpPr>
          <p:cNvPr id="11267" name="Rectangle 3"/>
          <p:cNvSpPr>
            <a:spLocks noGrp="1" noChangeArrowheads="1"/>
          </p:cNvSpPr>
          <p:nvPr>
            <p:ph type="body" idx="1"/>
          </p:nvPr>
        </p:nvSpPr>
        <p:spPr>
          <a:xfrm>
            <a:off x="2590800" y="1583267"/>
            <a:ext cx="5698761" cy="4907474"/>
          </a:xfrm>
        </p:spPr>
        <p:txBody>
          <a:bodyPr>
            <a:normAutofit/>
          </a:bodyPr>
          <a:lstStyle/>
          <a:p>
            <a:pPr eaLnBrk="1" hangingPunct="1">
              <a:lnSpc>
                <a:spcPct val="90000"/>
              </a:lnSpc>
            </a:pPr>
            <a:r>
              <a:rPr lang="en-US" altLang="en-US" sz="2400" dirty="0"/>
              <a:t>Get enough sleep</a:t>
            </a:r>
          </a:p>
          <a:p>
            <a:pPr lvl="1" eaLnBrk="1" hangingPunct="1">
              <a:lnSpc>
                <a:spcPct val="90000"/>
              </a:lnSpc>
            </a:pPr>
            <a:r>
              <a:rPr lang="en-US" altLang="en-US" sz="2400" dirty="0"/>
              <a:t>7-8 hours consecutive hours</a:t>
            </a:r>
          </a:p>
          <a:p>
            <a:pPr eaLnBrk="1" hangingPunct="1">
              <a:lnSpc>
                <a:spcPct val="90000"/>
              </a:lnSpc>
            </a:pPr>
            <a:r>
              <a:rPr lang="en-US" altLang="en-US" sz="2400" dirty="0"/>
              <a:t>Establish a bedtime and make it routine</a:t>
            </a:r>
          </a:p>
          <a:p>
            <a:pPr marL="855663" lvl="1" indent="-398463" eaLnBrk="1" hangingPunct="1">
              <a:lnSpc>
                <a:spcPct val="90000"/>
              </a:lnSpc>
            </a:pPr>
            <a:r>
              <a:rPr lang="en-US" altLang="en-US" sz="2400" dirty="0"/>
              <a:t>Let people know what time                               you regularly go to bed and                       why it is important</a:t>
            </a:r>
          </a:p>
          <a:p>
            <a:pPr marL="855663" lvl="1" indent="-398463" eaLnBrk="1" hangingPunct="1">
              <a:lnSpc>
                <a:spcPct val="90000"/>
              </a:lnSpc>
            </a:pPr>
            <a:r>
              <a:rPr lang="en-US" altLang="en-US" sz="2400" dirty="0"/>
              <a:t>Your body will establish an                        internal clock for your regular bedtime</a:t>
            </a:r>
          </a:p>
          <a:p>
            <a:pPr eaLnBrk="1" hangingPunct="1">
              <a:lnSpc>
                <a:spcPct val="90000"/>
              </a:lnSpc>
            </a:pPr>
            <a:r>
              <a:rPr lang="en-US" altLang="en-US" sz="2400" dirty="0"/>
              <a:t>Between runs – take a break/nap if possible</a:t>
            </a:r>
          </a:p>
        </p:txBody>
      </p:sp>
      <p:pic>
        <p:nvPicPr>
          <p:cNvPr id="6146" name="Picture 2" descr="Image result for rest ar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9008" y="2668248"/>
            <a:ext cx="3391033" cy="226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8194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771658" y="370110"/>
            <a:ext cx="8911687" cy="1280890"/>
          </a:xfrm>
        </p:spPr>
        <p:txBody>
          <a:bodyPr>
            <a:normAutofit/>
          </a:bodyPr>
          <a:lstStyle/>
          <a:p>
            <a:pPr eaLnBrk="1" hangingPunct="1"/>
            <a:r>
              <a:rPr lang="en-US" altLang="en-US" sz="4000" b="1" dirty="0"/>
              <a:t>Driver Fatigue</a:t>
            </a:r>
          </a:p>
        </p:txBody>
      </p:sp>
      <p:sp>
        <p:nvSpPr>
          <p:cNvPr id="9219" name="Rectangle 3"/>
          <p:cNvSpPr>
            <a:spLocks noGrp="1" noChangeArrowheads="1"/>
          </p:cNvSpPr>
          <p:nvPr>
            <p:ph type="body" idx="1"/>
          </p:nvPr>
        </p:nvSpPr>
        <p:spPr>
          <a:xfrm>
            <a:off x="3022072" y="1727200"/>
            <a:ext cx="4462462" cy="4267200"/>
          </a:xfrm>
        </p:spPr>
        <p:txBody>
          <a:bodyPr/>
          <a:lstStyle/>
          <a:p>
            <a:pPr eaLnBrk="1" hangingPunct="1"/>
            <a:r>
              <a:rPr lang="en-US" altLang="en-US" sz="2600" dirty="0"/>
              <a:t>When we are tired we make mistakes</a:t>
            </a:r>
          </a:p>
          <a:p>
            <a:pPr eaLnBrk="1" hangingPunct="1"/>
            <a:r>
              <a:rPr lang="en-US" altLang="en-US" sz="2600" dirty="0"/>
              <a:t>Reduces ability to focus</a:t>
            </a:r>
          </a:p>
          <a:p>
            <a:pPr eaLnBrk="1" hangingPunct="1"/>
            <a:r>
              <a:rPr lang="en-US" altLang="en-US" sz="2600" dirty="0"/>
              <a:t>Slows physical/mental skills</a:t>
            </a:r>
          </a:p>
          <a:p>
            <a:pPr lvl="1" eaLnBrk="1" hangingPunct="1"/>
            <a:r>
              <a:rPr lang="en-US" altLang="en-US" sz="2200" dirty="0"/>
              <a:t>Response time</a:t>
            </a:r>
          </a:p>
          <a:p>
            <a:pPr lvl="1" eaLnBrk="1" hangingPunct="1"/>
            <a:r>
              <a:rPr lang="en-US" altLang="en-US" sz="2200" dirty="0"/>
              <a:t>Concentration</a:t>
            </a:r>
          </a:p>
          <a:p>
            <a:pPr lvl="1" eaLnBrk="1" hangingPunct="1"/>
            <a:r>
              <a:rPr lang="en-US" altLang="en-US" sz="2200" dirty="0"/>
              <a:t>Awareness</a:t>
            </a:r>
          </a:p>
          <a:p>
            <a:pPr lvl="1" eaLnBrk="1" hangingPunct="1"/>
            <a:r>
              <a:rPr lang="en-US" altLang="en-US" sz="2200" dirty="0"/>
              <a:t>Attitude</a:t>
            </a:r>
          </a:p>
          <a:p>
            <a:pPr eaLnBrk="1" hangingPunct="1"/>
            <a:endParaRPr lang="en-US" altLang="en-US" sz="2600" dirty="0"/>
          </a:p>
          <a:p>
            <a:pPr eaLnBrk="1" hangingPunct="1"/>
            <a:endParaRPr lang="en-US" altLang="en-US" sz="2600" dirty="0"/>
          </a:p>
        </p:txBody>
      </p:sp>
      <p:pic>
        <p:nvPicPr>
          <p:cNvPr id="4" name="Picture 4" descr="Wellness 089"/>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132163" y="2242277"/>
            <a:ext cx="3266191" cy="244964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751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125" y="512462"/>
            <a:ext cx="8911687" cy="1280890"/>
          </a:xfrm>
        </p:spPr>
        <p:txBody>
          <a:bodyPr>
            <a:normAutofit/>
          </a:bodyPr>
          <a:lstStyle/>
          <a:p>
            <a:r>
              <a:rPr lang="en-US" sz="4000" b="1" dirty="0"/>
              <a:t>Circadian Rhythm</a:t>
            </a:r>
          </a:p>
        </p:txBody>
      </p:sp>
      <p:sp>
        <p:nvSpPr>
          <p:cNvPr id="3" name="Content Placeholder 2"/>
          <p:cNvSpPr>
            <a:spLocks noGrp="1"/>
          </p:cNvSpPr>
          <p:nvPr>
            <p:ph idx="1"/>
          </p:nvPr>
        </p:nvSpPr>
        <p:spPr>
          <a:xfrm>
            <a:off x="2143594" y="1793352"/>
            <a:ext cx="9685590" cy="4478867"/>
          </a:xfrm>
        </p:spPr>
        <p:txBody>
          <a:bodyPr>
            <a:normAutofit/>
          </a:bodyPr>
          <a:lstStyle/>
          <a:p>
            <a:pPr marL="0" indent="0">
              <a:buNone/>
            </a:pPr>
            <a:r>
              <a:rPr lang="en-US" sz="3000" b="1" dirty="0"/>
              <a:t>Circadian Rhythm</a:t>
            </a:r>
          </a:p>
          <a:p>
            <a:pPr marL="855663" lvl="1" indent="-398463"/>
            <a:r>
              <a:rPr lang="en-US" sz="2800" dirty="0"/>
              <a:t>Sleep/wake cycle corresponds to time of day</a:t>
            </a:r>
          </a:p>
          <a:p>
            <a:pPr marL="855663" lvl="1" indent="-398463"/>
            <a:r>
              <a:rPr lang="en-US" sz="2800" dirty="0"/>
              <a:t>Everyone follows this natural cycle</a:t>
            </a:r>
          </a:p>
          <a:p>
            <a:pPr marL="855663" lvl="1" indent="-398463"/>
            <a:r>
              <a:rPr lang="en-US" sz="2800" dirty="0"/>
              <a:t>Circadian lows between 10pm and 7am</a:t>
            </a:r>
          </a:p>
          <a:p>
            <a:pPr marL="855663" lvl="1" indent="-398463"/>
            <a:r>
              <a:rPr lang="en-US" sz="2800" dirty="0"/>
              <a:t>Also experience a biological clock dip between 2pm and 3pm</a:t>
            </a:r>
          </a:p>
          <a:p>
            <a:pPr marL="855663" lvl="1" indent="-398463"/>
            <a:r>
              <a:rPr lang="en-US" sz="2800" dirty="0"/>
              <a:t>Being awake during these times is challenged by our body’s natural response to circadian lows </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39171572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2321" y="512462"/>
            <a:ext cx="8911687" cy="1280890"/>
          </a:xfrm>
        </p:spPr>
        <p:txBody>
          <a:bodyPr>
            <a:normAutofit/>
          </a:bodyPr>
          <a:lstStyle/>
          <a:p>
            <a:r>
              <a:rPr lang="en-US" sz="4000" b="1" dirty="0"/>
              <a:t>Post Lunch Slump</a:t>
            </a:r>
          </a:p>
        </p:txBody>
      </p:sp>
      <p:sp>
        <p:nvSpPr>
          <p:cNvPr id="3" name="Content Placeholder 2"/>
          <p:cNvSpPr>
            <a:spLocks noGrp="1"/>
          </p:cNvSpPr>
          <p:nvPr>
            <p:ph idx="1"/>
          </p:nvPr>
        </p:nvSpPr>
        <p:spPr>
          <a:xfrm>
            <a:off x="1509920" y="1793352"/>
            <a:ext cx="5715339" cy="4772340"/>
          </a:xfrm>
        </p:spPr>
        <p:txBody>
          <a:bodyPr>
            <a:normAutofit/>
          </a:bodyPr>
          <a:lstStyle/>
          <a:p>
            <a:r>
              <a:rPr lang="en-US" sz="2400" dirty="0"/>
              <a:t>Beware the post lunch slump</a:t>
            </a:r>
          </a:p>
          <a:p>
            <a:r>
              <a:rPr lang="en-US" sz="2400" dirty="0"/>
              <a:t>After eating (assumed to be noon)</a:t>
            </a:r>
          </a:p>
          <a:p>
            <a:r>
              <a:rPr lang="en-US" sz="2400" dirty="0"/>
              <a:t>Carbohydrate overload can cause dip from approximately 1pm to 3pm</a:t>
            </a:r>
          </a:p>
          <a:p>
            <a:r>
              <a:rPr lang="en-US" sz="2400" dirty="0"/>
              <a:t>Be aware of your body and sleep needs</a:t>
            </a:r>
          </a:p>
          <a:p>
            <a:r>
              <a:rPr lang="en-US" sz="2400" dirty="0"/>
              <a:t>Schedule routine power nap before afternoon routes</a:t>
            </a:r>
          </a:p>
        </p:txBody>
      </p:sp>
      <p:sp>
        <p:nvSpPr>
          <p:cNvPr id="4" name="Slide Number Placeholder 3"/>
          <p:cNvSpPr>
            <a:spLocks noGrp="1"/>
          </p:cNvSpPr>
          <p:nvPr>
            <p:ph type="sldNum" sz="quarter" idx="12"/>
          </p:nvPr>
        </p:nvSpPr>
        <p:spPr/>
        <p:txBody>
          <a:bodyPr/>
          <a:lstStyle/>
          <a:p>
            <a:fld id="{D57F1E4F-1CFF-5643-939E-217C01CDF565}" type="slidenum">
              <a:rPr lang="en-US" smtClean="0"/>
              <a:pPr/>
              <a:t>17</a:t>
            </a:fld>
            <a:endParaRPr lang="en-US" dirty="0"/>
          </a:p>
        </p:txBody>
      </p:sp>
      <p:pic>
        <p:nvPicPr>
          <p:cNvPr id="9218" name="Picture 2" descr="Image result for drowsy driving"/>
          <p:cNvPicPr>
            <a:picLocks noChangeAspect="1" noChangeArrowheads="1"/>
          </p:cNvPicPr>
          <p:nvPr/>
        </p:nvPicPr>
        <p:blipFill rotWithShape="1">
          <a:blip r:embed="rId3">
            <a:extLst>
              <a:ext uri="{28A0092B-C50C-407E-A947-70E740481C1C}">
                <a14:useLocalDpi xmlns:a14="http://schemas.microsoft.com/office/drawing/2010/main" val="0"/>
              </a:ext>
            </a:extLst>
          </a:blip>
          <a:srcRect r="18463"/>
          <a:stretch/>
        </p:blipFill>
        <p:spPr bwMode="auto">
          <a:xfrm>
            <a:off x="7562548" y="2008681"/>
            <a:ext cx="3938800" cy="320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488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788591" y="471710"/>
            <a:ext cx="8911687" cy="1280890"/>
          </a:xfrm>
        </p:spPr>
        <p:txBody>
          <a:bodyPr>
            <a:normAutofit/>
          </a:bodyPr>
          <a:lstStyle/>
          <a:p>
            <a:pPr eaLnBrk="1" hangingPunct="1"/>
            <a:r>
              <a:rPr lang="en-US" altLang="en-US" sz="4000" b="1" dirty="0"/>
              <a:t>Sleep Apnea</a:t>
            </a:r>
          </a:p>
        </p:txBody>
      </p:sp>
      <p:sp>
        <p:nvSpPr>
          <p:cNvPr id="13315" name="Rectangle 3"/>
          <p:cNvSpPr>
            <a:spLocks noGrp="1" noChangeArrowheads="1"/>
          </p:cNvSpPr>
          <p:nvPr>
            <p:ph type="body" idx="1"/>
          </p:nvPr>
        </p:nvSpPr>
        <p:spPr>
          <a:xfrm>
            <a:off x="5906125" y="1921934"/>
            <a:ext cx="5600076" cy="4510764"/>
          </a:xfrm>
        </p:spPr>
        <p:txBody>
          <a:bodyPr>
            <a:normAutofit/>
          </a:bodyPr>
          <a:lstStyle/>
          <a:p>
            <a:pPr eaLnBrk="1" hangingPunct="1"/>
            <a:r>
              <a:rPr lang="en-US" altLang="en-US" sz="2600" dirty="0"/>
              <a:t>Disruption of breathing while asleep</a:t>
            </a:r>
          </a:p>
          <a:p>
            <a:pPr eaLnBrk="1" hangingPunct="1"/>
            <a:r>
              <a:rPr lang="en-US" altLang="en-US" sz="2600" dirty="0"/>
              <a:t>90% of people who have sleep apnea don't know  they have it! </a:t>
            </a:r>
          </a:p>
          <a:p>
            <a:pPr eaLnBrk="1" hangingPunct="1"/>
            <a:r>
              <a:rPr lang="en-US" altLang="en-US" sz="2600" dirty="0"/>
              <a:t>If left untreated, this common disorder can be life-threatening.</a:t>
            </a:r>
          </a:p>
        </p:txBody>
      </p:sp>
      <p:pic>
        <p:nvPicPr>
          <p:cNvPr id="2" name="Picture 1"/>
          <p:cNvPicPr>
            <a:picLocks noChangeAspect="1"/>
          </p:cNvPicPr>
          <p:nvPr/>
        </p:nvPicPr>
        <p:blipFill>
          <a:blip r:embed="rId3"/>
          <a:stretch>
            <a:fillRect/>
          </a:stretch>
        </p:blipFill>
        <p:spPr>
          <a:xfrm>
            <a:off x="968861" y="2501931"/>
            <a:ext cx="4413592" cy="2055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9062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695459" y="412443"/>
            <a:ext cx="8911687" cy="1280890"/>
          </a:xfrm>
        </p:spPr>
        <p:txBody>
          <a:bodyPr>
            <a:normAutofit/>
          </a:bodyPr>
          <a:lstStyle/>
          <a:p>
            <a:pPr eaLnBrk="1" hangingPunct="1"/>
            <a:r>
              <a:rPr lang="en-US" altLang="en-US" sz="4000" b="1" dirty="0"/>
              <a:t>Sleep Apnea Symptoms</a:t>
            </a:r>
          </a:p>
        </p:txBody>
      </p:sp>
      <p:sp>
        <p:nvSpPr>
          <p:cNvPr id="15363" name="Rectangle 3"/>
          <p:cNvSpPr>
            <a:spLocks noGrp="1" noChangeArrowheads="1"/>
          </p:cNvSpPr>
          <p:nvPr>
            <p:ph type="body" idx="1"/>
          </p:nvPr>
        </p:nvSpPr>
        <p:spPr/>
        <p:txBody>
          <a:bodyPr>
            <a:normAutofit lnSpcReduction="10000"/>
          </a:bodyPr>
          <a:lstStyle/>
          <a:p>
            <a:pPr eaLnBrk="1" hangingPunct="1">
              <a:lnSpc>
                <a:spcPct val="90000"/>
              </a:lnSpc>
            </a:pPr>
            <a:r>
              <a:rPr lang="en-US" altLang="en-US" sz="2600" b="1"/>
              <a:t>Frequent silences during sleep</a:t>
            </a:r>
            <a:r>
              <a:rPr lang="en-US" altLang="en-US" sz="2600"/>
              <a:t> due to breaks in breathing (apnea)   </a:t>
            </a:r>
          </a:p>
          <a:p>
            <a:pPr eaLnBrk="1" hangingPunct="1">
              <a:lnSpc>
                <a:spcPct val="90000"/>
              </a:lnSpc>
            </a:pPr>
            <a:r>
              <a:rPr lang="en-US" altLang="en-US" sz="2600" b="1"/>
              <a:t>Choking or gasping during sleep</a:t>
            </a:r>
            <a:r>
              <a:rPr lang="en-US" altLang="en-US" sz="2600"/>
              <a:t> to get air into the lungs </a:t>
            </a:r>
          </a:p>
          <a:p>
            <a:pPr eaLnBrk="1" hangingPunct="1">
              <a:lnSpc>
                <a:spcPct val="90000"/>
              </a:lnSpc>
            </a:pPr>
            <a:r>
              <a:rPr lang="en-US" altLang="en-US" sz="2600" b="1"/>
              <a:t>Loud snoring </a:t>
            </a:r>
            <a:endParaRPr lang="en-US" altLang="en-US" sz="2600"/>
          </a:p>
          <a:p>
            <a:pPr eaLnBrk="1" hangingPunct="1">
              <a:lnSpc>
                <a:spcPct val="90000"/>
              </a:lnSpc>
            </a:pPr>
            <a:r>
              <a:rPr lang="en-US" altLang="en-US" sz="2600" b="1"/>
              <a:t>Sudden awakenings</a:t>
            </a:r>
            <a:r>
              <a:rPr lang="en-US" altLang="en-US" sz="2600"/>
              <a:t> to restart breathing or waking up in a sweat </a:t>
            </a:r>
          </a:p>
          <a:p>
            <a:pPr eaLnBrk="1" hangingPunct="1">
              <a:lnSpc>
                <a:spcPct val="90000"/>
              </a:lnSpc>
            </a:pPr>
            <a:r>
              <a:rPr lang="en-US" altLang="en-US" sz="2600" b="1"/>
              <a:t>Daytime sleepiness</a:t>
            </a:r>
            <a:r>
              <a:rPr lang="en-US" altLang="en-US" sz="2600"/>
              <a:t> and feeling unrefreshed by a night’s sleep, including falling asleep at inappropriate times </a:t>
            </a:r>
          </a:p>
          <a:p>
            <a:pPr eaLnBrk="1" hangingPunct="1">
              <a:lnSpc>
                <a:spcPct val="90000"/>
              </a:lnSpc>
            </a:pPr>
            <a:endParaRPr lang="en-US" altLang="en-US" sz="2600"/>
          </a:p>
        </p:txBody>
      </p:sp>
    </p:spTree>
    <p:extLst>
      <p:ext uri="{BB962C8B-B14F-4D97-AF65-F5344CB8AC3E}">
        <p14:creationId xmlns:p14="http://schemas.microsoft.com/office/powerpoint/2010/main" val="54243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4000" b="1" dirty="0"/>
              <a:t>OUR THANKS!</a:t>
            </a:r>
          </a:p>
        </p:txBody>
      </p:sp>
      <p:sp>
        <p:nvSpPr>
          <p:cNvPr id="3" name="Content Placeholder 2"/>
          <p:cNvSpPr>
            <a:spLocks noGrp="1"/>
          </p:cNvSpPr>
          <p:nvPr>
            <p:ph idx="1"/>
          </p:nvPr>
        </p:nvSpPr>
        <p:spPr/>
        <p:txBody>
          <a:bodyPr>
            <a:normAutofit/>
          </a:bodyPr>
          <a:lstStyle/>
          <a:p>
            <a:pPr marL="0" indent="0" algn="ctr">
              <a:buNone/>
            </a:pPr>
            <a:br>
              <a:rPr lang="en-US" sz="2400" b="1" i="1" dirty="0"/>
            </a:br>
            <a:r>
              <a:rPr lang="en-US" sz="3800" b="1" i="1" dirty="0"/>
              <a:t>“This educational program was funded by the National Highway Traffic Safety Administration with a grant from the New York Governor's Traffic Safety Committee"</a:t>
            </a:r>
            <a:endParaRPr lang="en-US" sz="3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4034723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703925" y="437844"/>
            <a:ext cx="8911687" cy="1280890"/>
          </a:xfrm>
        </p:spPr>
        <p:txBody>
          <a:bodyPr>
            <a:normAutofit/>
          </a:bodyPr>
          <a:lstStyle/>
          <a:p>
            <a:pPr eaLnBrk="1" hangingPunct="1"/>
            <a:r>
              <a:rPr lang="en-US" altLang="en-US" sz="4000" b="1" dirty="0"/>
              <a:t>What Happens?</a:t>
            </a:r>
          </a:p>
        </p:txBody>
      </p:sp>
      <p:sp>
        <p:nvSpPr>
          <p:cNvPr id="17411" name="Rectangle 3"/>
          <p:cNvSpPr>
            <a:spLocks noGrp="1" noChangeArrowheads="1"/>
          </p:cNvSpPr>
          <p:nvPr>
            <p:ph type="body" idx="1"/>
          </p:nvPr>
        </p:nvSpPr>
        <p:spPr>
          <a:xfrm>
            <a:off x="4991724" y="1364105"/>
            <a:ext cx="6512887" cy="5246557"/>
          </a:xfrm>
        </p:spPr>
        <p:txBody>
          <a:bodyPr>
            <a:normAutofit/>
          </a:bodyPr>
          <a:lstStyle/>
          <a:p>
            <a:pPr eaLnBrk="1" hangingPunct="1">
              <a:lnSpc>
                <a:spcPct val="90000"/>
              </a:lnSpc>
            </a:pPr>
            <a:r>
              <a:rPr lang="en-US" altLang="en-US" sz="2600" dirty="0"/>
              <a:t>When you stop breathing during sleep due to sleep apnea, the balance of oxygen and carbon dioxide in the blood is upset. </a:t>
            </a:r>
          </a:p>
          <a:p>
            <a:pPr eaLnBrk="1" hangingPunct="1">
              <a:lnSpc>
                <a:spcPct val="90000"/>
              </a:lnSpc>
            </a:pPr>
            <a:r>
              <a:rPr lang="en-US" altLang="en-US" sz="2600" dirty="0"/>
              <a:t>The brain signals you to wake up so the muscles of the tongue and throat can increase the size of the airway. </a:t>
            </a:r>
          </a:p>
          <a:p>
            <a:pPr eaLnBrk="1" hangingPunct="1">
              <a:lnSpc>
                <a:spcPct val="90000"/>
              </a:lnSpc>
            </a:pPr>
            <a:r>
              <a:rPr lang="en-US" altLang="en-US" sz="2600" dirty="0"/>
              <a:t>These waking episodes are necessary to restart breathing (and to save your life).</a:t>
            </a:r>
          </a:p>
          <a:p>
            <a:pPr eaLnBrk="1" hangingPunct="1">
              <a:lnSpc>
                <a:spcPct val="90000"/>
              </a:lnSpc>
            </a:pPr>
            <a:r>
              <a:rPr lang="en-US" altLang="en-US" sz="2600" dirty="0"/>
              <a:t>You may not remember, but these episodes disrupt your sleep and cause daytime exhaustion.</a:t>
            </a:r>
          </a:p>
        </p:txBody>
      </p:sp>
      <p:pic>
        <p:nvPicPr>
          <p:cNvPr id="10242" name="Picture 2" descr="Image result for sleep apnea"/>
          <p:cNvPicPr>
            <a:picLocks noChangeAspect="1" noChangeArrowheads="1"/>
          </p:cNvPicPr>
          <p:nvPr/>
        </p:nvPicPr>
        <p:blipFill rotWithShape="1">
          <a:blip r:embed="rId3">
            <a:extLst>
              <a:ext uri="{28A0092B-C50C-407E-A947-70E740481C1C}">
                <a14:useLocalDpi xmlns:a14="http://schemas.microsoft.com/office/drawing/2010/main" val="0"/>
              </a:ext>
            </a:extLst>
          </a:blip>
          <a:srcRect b="6523"/>
          <a:stretch/>
        </p:blipFill>
        <p:spPr bwMode="auto">
          <a:xfrm>
            <a:off x="659568" y="2468799"/>
            <a:ext cx="3951834" cy="23580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84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636191" y="446310"/>
            <a:ext cx="8911687" cy="1280890"/>
          </a:xfrm>
        </p:spPr>
        <p:txBody>
          <a:bodyPr>
            <a:normAutofit/>
          </a:bodyPr>
          <a:lstStyle/>
          <a:p>
            <a:pPr eaLnBrk="1" hangingPunct="1"/>
            <a:r>
              <a:rPr lang="en-US" altLang="en-US" sz="4000" b="1" dirty="0"/>
              <a:t>Two Types of Sleep Apnea</a:t>
            </a:r>
          </a:p>
        </p:txBody>
      </p:sp>
      <p:sp>
        <p:nvSpPr>
          <p:cNvPr id="19459" name="Rectangle 3"/>
          <p:cNvSpPr>
            <a:spLocks noGrp="1" noChangeArrowheads="1"/>
          </p:cNvSpPr>
          <p:nvPr>
            <p:ph type="body" idx="1"/>
          </p:nvPr>
        </p:nvSpPr>
        <p:spPr>
          <a:xfrm>
            <a:off x="2479145" y="1837265"/>
            <a:ext cx="8915400" cy="4826002"/>
          </a:xfrm>
        </p:spPr>
        <p:txBody>
          <a:bodyPr/>
          <a:lstStyle/>
          <a:p>
            <a:pPr eaLnBrk="1" hangingPunct="1">
              <a:lnSpc>
                <a:spcPct val="80000"/>
              </a:lnSpc>
            </a:pPr>
            <a:r>
              <a:rPr lang="en-US" altLang="en-US" sz="2600" b="1" dirty="0"/>
              <a:t>Obstructive Sleep Apnea (OSA)</a:t>
            </a:r>
          </a:p>
          <a:p>
            <a:pPr lvl="1" eaLnBrk="1" hangingPunct="1">
              <a:lnSpc>
                <a:spcPct val="80000"/>
              </a:lnSpc>
            </a:pPr>
            <a:r>
              <a:rPr lang="en-US" altLang="en-US" sz="2200" dirty="0"/>
              <a:t>OSA is the most common type of sleep apnea. It is caused by a breathing obstruction, which stops the air flow in the nose and mouth. </a:t>
            </a:r>
            <a:endParaRPr lang="en-US" altLang="en-US" sz="2200" b="1" dirty="0"/>
          </a:p>
          <a:p>
            <a:pPr eaLnBrk="1" hangingPunct="1">
              <a:lnSpc>
                <a:spcPct val="80000"/>
              </a:lnSpc>
            </a:pPr>
            <a:r>
              <a:rPr lang="en-US" altLang="en-US" sz="2600" b="1" dirty="0"/>
              <a:t>Central Sleep Apnea (CSA) </a:t>
            </a:r>
          </a:p>
          <a:p>
            <a:pPr lvl="1" eaLnBrk="1" hangingPunct="1">
              <a:lnSpc>
                <a:spcPct val="80000"/>
              </a:lnSpc>
            </a:pPr>
            <a:r>
              <a:rPr lang="en-US" altLang="en-US" sz="2200" dirty="0"/>
              <a:t>Central sleep apnea (CSA), less common than OSA, is a central nervous system disorder that occurs when the brain signal telling the body to breathe is delayed. CSA can be caused by disease or injury involving the brainstem, such as a stroke, a brain tumor, a viral brain infection, or a chronic respiratory disease. People with CSA seldom snore. </a:t>
            </a:r>
          </a:p>
        </p:txBody>
      </p:sp>
    </p:spTree>
    <p:extLst>
      <p:ext uri="{BB962C8B-B14F-4D97-AF65-F5344CB8AC3E}">
        <p14:creationId xmlns:p14="http://schemas.microsoft.com/office/powerpoint/2010/main" val="1399615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56314" y="358312"/>
            <a:ext cx="8911687" cy="1280890"/>
          </a:xfrm>
        </p:spPr>
        <p:txBody>
          <a:bodyPr>
            <a:normAutofit/>
          </a:bodyPr>
          <a:lstStyle/>
          <a:p>
            <a:pPr eaLnBrk="1" hangingPunct="1"/>
            <a:r>
              <a:rPr lang="en-US" altLang="en-US" sz="4000" b="1" dirty="0"/>
              <a:t>Effects of Sleep Apnea</a:t>
            </a:r>
          </a:p>
        </p:txBody>
      </p:sp>
      <p:sp>
        <p:nvSpPr>
          <p:cNvPr id="21507" name="Rectangle 3"/>
          <p:cNvSpPr>
            <a:spLocks noGrp="1" noChangeArrowheads="1"/>
          </p:cNvSpPr>
          <p:nvPr>
            <p:ph type="body" idx="1"/>
          </p:nvPr>
        </p:nvSpPr>
        <p:spPr>
          <a:xfrm>
            <a:off x="5834064" y="1951774"/>
            <a:ext cx="5748337" cy="4911500"/>
          </a:xfrm>
        </p:spPr>
        <p:txBody>
          <a:bodyPr>
            <a:normAutofit/>
          </a:bodyPr>
          <a:lstStyle/>
          <a:p>
            <a:pPr eaLnBrk="1" hangingPunct="1"/>
            <a:r>
              <a:rPr lang="en-US" altLang="en-US" sz="2400" dirty="0"/>
              <a:t>Sleep apnea has serious health consequences and can even be life-threatening. </a:t>
            </a:r>
          </a:p>
          <a:p>
            <a:pPr eaLnBrk="1" hangingPunct="1"/>
            <a:r>
              <a:rPr lang="en-US" altLang="en-US" sz="2400" dirty="0"/>
              <a:t>The main effects of sleep apnea are:</a:t>
            </a:r>
          </a:p>
          <a:p>
            <a:pPr lvl="1" eaLnBrk="1" hangingPunct="1"/>
            <a:r>
              <a:rPr lang="en-US" altLang="en-US" sz="2400" dirty="0"/>
              <a:t>sleep deprivation  </a:t>
            </a:r>
          </a:p>
          <a:p>
            <a:pPr lvl="1" eaLnBrk="1" hangingPunct="1"/>
            <a:r>
              <a:rPr lang="en-US" altLang="en-US" sz="2400" dirty="0"/>
              <a:t>oxygen deprivation </a:t>
            </a:r>
          </a:p>
        </p:txBody>
      </p:sp>
      <p:pic>
        <p:nvPicPr>
          <p:cNvPr id="11266" name="Picture 2" descr="Image result for sleep apn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026" y="2266157"/>
            <a:ext cx="3464886" cy="2305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554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16356" y="395510"/>
            <a:ext cx="8911687" cy="1280890"/>
          </a:xfrm>
        </p:spPr>
        <p:txBody>
          <a:bodyPr>
            <a:normAutofit/>
          </a:bodyPr>
          <a:lstStyle/>
          <a:p>
            <a:pPr eaLnBrk="1" hangingPunct="1"/>
            <a:r>
              <a:rPr lang="en-US" altLang="en-US" sz="4000" b="1" dirty="0"/>
              <a:t>Sleep Deprivation</a:t>
            </a:r>
          </a:p>
        </p:txBody>
      </p:sp>
      <p:sp>
        <p:nvSpPr>
          <p:cNvPr id="23555" name="Rectangle 3"/>
          <p:cNvSpPr>
            <a:spLocks noGrp="1" noChangeArrowheads="1"/>
          </p:cNvSpPr>
          <p:nvPr>
            <p:ph type="body" idx="1"/>
          </p:nvPr>
        </p:nvSpPr>
        <p:spPr>
          <a:xfrm>
            <a:off x="2133600" y="1828800"/>
            <a:ext cx="8077200" cy="4267200"/>
          </a:xfrm>
        </p:spPr>
        <p:txBody>
          <a:bodyPr/>
          <a:lstStyle/>
          <a:p>
            <a:pPr eaLnBrk="1" hangingPunct="1">
              <a:lnSpc>
                <a:spcPct val="90000"/>
              </a:lnSpc>
            </a:pPr>
            <a:r>
              <a:rPr lang="en-US" altLang="en-US" sz="2600" dirty="0"/>
              <a:t>Frequent waking causes fitful sleep and prohibits therapeutic rest. </a:t>
            </a:r>
          </a:p>
          <a:p>
            <a:pPr eaLnBrk="1" hangingPunct="1">
              <a:lnSpc>
                <a:spcPct val="90000"/>
              </a:lnSpc>
            </a:pPr>
            <a:r>
              <a:rPr lang="en-US" altLang="en-US" sz="2600" dirty="0"/>
              <a:t>Apnea episodes have side effects like excessive sweating and a frequent need to urinate which disrupt sleep. </a:t>
            </a:r>
          </a:p>
          <a:p>
            <a:pPr eaLnBrk="1" hangingPunct="1">
              <a:lnSpc>
                <a:spcPct val="90000"/>
              </a:lnSpc>
            </a:pPr>
            <a:r>
              <a:rPr lang="en-US" altLang="en-US" sz="2600" dirty="0"/>
              <a:t>Awake feeling like you have not slept or have difficulty staying awake during the day.</a:t>
            </a:r>
          </a:p>
          <a:p>
            <a:pPr eaLnBrk="1" hangingPunct="1">
              <a:lnSpc>
                <a:spcPct val="90000"/>
              </a:lnSpc>
            </a:pPr>
            <a:r>
              <a:rPr lang="en-US" altLang="en-US" sz="2600" dirty="0"/>
              <a:t>Some trickle-down effects include a compromised immune system, poor mental and emotional health, and irritability.</a:t>
            </a:r>
          </a:p>
        </p:txBody>
      </p:sp>
    </p:spTree>
    <p:extLst>
      <p:ext uri="{BB962C8B-B14F-4D97-AF65-F5344CB8AC3E}">
        <p14:creationId xmlns:p14="http://schemas.microsoft.com/office/powerpoint/2010/main" val="1327886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754725" y="353176"/>
            <a:ext cx="8911687" cy="1280890"/>
          </a:xfrm>
        </p:spPr>
        <p:txBody>
          <a:bodyPr>
            <a:normAutofit/>
          </a:bodyPr>
          <a:lstStyle/>
          <a:p>
            <a:pPr eaLnBrk="1" hangingPunct="1"/>
            <a:r>
              <a:rPr lang="en-US" altLang="en-US" sz="4000" b="1" dirty="0"/>
              <a:t>Oxygen Deprivation</a:t>
            </a:r>
          </a:p>
        </p:txBody>
      </p:sp>
      <p:sp>
        <p:nvSpPr>
          <p:cNvPr id="25603" name="Rectangle 3"/>
          <p:cNvSpPr>
            <a:spLocks noGrp="1" noChangeArrowheads="1"/>
          </p:cNvSpPr>
          <p:nvPr>
            <p:ph type="body" idx="1"/>
          </p:nvPr>
        </p:nvSpPr>
        <p:spPr>
          <a:xfrm>
            <a:off x="6044671" y="1761066"/>
            <a:ext cx="5529262" cy="4267200"/>
          </a:xfrm>
        </p:spPr>
        <p:txBody>
          <a:bodyPr/>
          <a:lstStyle/>
          <a:p>
            <a:pPr eaLnBrk="1" hangingPunct="1"/>
            <a:r>
              <a:rPr lang="en-US" altLang="en-US" sz="2600" dirty="0"/>
              <a:t>When you stop breathing, your brain does not get enough oxygen. </a:t>
            </a:r>
          </a:p>
          <a:p>
            <a:pPr eaLnBrk="1" hangingPunct="1"/>
            <a:r>
              <a:rPr lang="en-US" altLang="en-US" sz="2600" dirty="0"/>
              <a:t>Serious problems can result from the oxygen deprivation of sleep apnea, including heart disease, high blood pressure, sexual dysfunction, and learning/memory problems. </a:t>
            </a:r>
          </a:p>
        </p:txBody>
      </p:sp>
      <p:pic>
        <p:nvPicPr>
          <p:cNvPr id="12290" name="Picture 2" descr="Image result for oxy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320" y="2367127"/>
            <a:ext cx="4586003" cy="2579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56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839392" y="387043"/>
            <a:ext cx="8911687" cy="1280890"/>
          </a:xfrm>
        </p:spPr>
        <p:txBody>
          <a:bodyPr>
            <a:normAutofit/>
          </a:bodyPr>
          <a:lstStyle/>
          <a:p>
            <a:pPr eaLnBrk="1" hangingPunct="1"/>
            <a:r>
              <a:rPr lang="en-US" altLang="en-US" sz="4000" b="1" dirty="0"/>
              <a:t>Depression and Sleep Apnea</a:t>
            </a:r>
          </a:p>
        </p:txBody>
      </p:sp>
      <p:sp>
        <p:nvSpPr>
          <p:cNvPr id="27651" name="Rectangle 3"/>
          <p:cNvSpPr>
            <a:spLocks noGrp="1" noChangeArrowheads="1"/>
          </p:cNvSpPr>
          <p:nvPr>
            <p:ph type="body" idx="1"/>
          </p:nvPr>
        </p:nvSpPr>
        <p:spPr>
          <a:xfrm>
            <a:off x="2489201" y="2031999"/>
            <a:ext cx="8534400" cy="4267200"/>
          </a:xfrm>
        </p:spPr>
        <p:txBody>
          <a:bodyPr>
            <a:normAutofit/>
          </a:bodyPr>
          <a:lstStyle/>
          <a:p>
            <a:pPr eaLnBrk="1" hangingPunct="1">
              <a:lnSpc>
                <a:spcPct val="90000"/>
              </a:lnSpc>
            </a:pPr>
            <a:r>
              <a:rPr lang="en-US" altLang="en-US" sz="2400" dirty="0"/>
              <a:t>Approximately 1 in 5 people who suffer from depression also suffer from sleep apnea</a:t>
            </a:r>
          </a:p>
          <a:p>
            <a:pPr eaLnBrk="1" hangingPunct="1">
              <a:lnSpc>
                <a:spcPct val="90000"/>
              </a:lnSpc>
            </a:pPr>
            <a:r>
              <a:rPr lang="en-US" altLang="en-US" sz="2400" dirty="0"/>
              <a:t>People with sleep apnea are 5 times more likely to become depressed. </a:t>
            </a:r>
          </a:p>
          <a:p>
            <a:pPr eaLnBrk="1" hangingPunct="1">
              <a:lnSpc>
                <a:spcPct val="90000"/>
              </a:lnSpc>
            </a:pPr>
            <a:r>
              <a:rPr lang="en-US" altLang="en-US" sz="2400" dirty="0"/>
              <a:t>Sleep Apnea may worsen existing depression. </a:t>
            </a:r>
          </a:p>
          <a:p>
            <a:pPr eaLnBrk="1" hangingPunct="1">
              <a:lnSpc>
                <a:spcPct val="90000"/>
              </a:lnSpc>
            </a:pPr>
            <a:r>
              <a:rPr lang="en-US" altLang="en-US" sz="2400" dirty="0"/>
              <a:t>While it is not clear whether the apnea causes the depression or vice-versa, studies show that by treating sleep apnea symptoms, depression may be alleviated in some people. </a:t>
            </a:r>
          </a:p>
        </p:txBody>
      </p:sp>
    </p:spTree>
    <p:extLst>
      <p:ext uri="{BB962C8B-B14F-4D97-AF65-F5344CB8AC3E}">
        <p14:creationId xmlns:p14="http://schemas.microsoft.com/office/powerpoint/2010/main" val="333361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712391" y="412443"/>
            <a:ext cx="10293342" cy="1280890"/>
          </a:xfrm>
        </p:spPr>
        <p:txBody>
          <a:bodyPr>
            <a:noAutofit/>
          </a:bodyPr>
          <a:lstStyle/>
          <a:p>
            <a:pPr eaLnBrk="1" hangingPunct="1"/>
            <a:r>
              <a:rPr lang="en-US" altLang="en-US" sz="4000" b="1" dirty="0"/>
              <a:t>Self-help Treatment for Mild Sleep Apnea</a:t>
            </a:r>
            <a:r>
              <a:rPr lang="en-US" altLang="en-US" sz="4000" dirty="0"/>
              <a:t> </a:t>
            </a:r>
          </a:p>
        </p:txBody>
      </p:sp>
      <p:sp>
        <p:nvSpPr>
          <p:cNvPr id="29699" name="Rectangle 3"/>
          <p:cNvSpPr>
            <a:spLocks noGrp="1" noChangeArrowheads="1"/>
          </p:cNvSpPr>
          <p:nvPr>
            <p:ph type="body" idx="1"/>
          </p:nvPr>
        </p:nvSpPr>
        <p:spPr>
          <a:xfrm>
            <a:off x="2401362" y="1752601"/>
            <a:ext cx="8915400" cy="5190066"/>
          </a:xfrm>
        </p:spPr>
        <p:txBody>
          <a:bodyPr>
            <a:normAutofit/>
          </a:bodyPr>
          <a:lstStyle/>
          <a:p>
            <a:pPr eaLnBrk="1" hangingPunct="1">
              <a:lnSpc>
                <a:spcPct val="80000"/>
              </a:lnSpc>
            </a:pPr>
            <a:r>
              <a:rPr lang="en-US" altLang="en-US" sz="2100" b="1" dirty="0"/>
              <a:t>Lose weight:</a:t>
            </a:r>
            <a:r>
              <a:rPr lang="en-US" altLang="en-US" sz="2100" dirty="0"/>
              <a:t> Overweight individuals who lose even 10% of their weight can reduce sleep apnea and improve sleep quality. </a:t>
            </a:r>
          </a:p>
          <a:p>
            <a:pPr eaLnBrk="1" hangingPunct="1">
              <a:lnSpc>
                <a:spcPct val="80000"/>
              </a:lnSpc>
            </a:pPr>
            <a:r>
              <a:rPr lang="en-US" altLang="en-US" sz="2100" b="1" dirty="0"/>
              <a:t>Stop using alcohol, tobacco, and sedatives</a:t>
            </a:r>
            <a:r>
              <a:rPr lang="en-US" altLang="en-US" sz="2100" dirty="0"/>
              <a:t>: avoid anything that relaxes the muscles of the throat and encourages snoring. </a:t>
            </a:r>
          </a:p>
          <a:p>
            <a:pPr eaLnBrk="1" hangingPunct="1">
              <a:lnSpc>
                <a:spcPct val="80000"/>
              </a:lnSpc>
            </a:pPr>
            <a:r>
              <a:rPr lang="en-US" altLang="en-US" sz="2100" b="1" dirty="0"/>
              <a:t>Sleep on your side:</a:t>
            </a:r>
            <a:r>
              <a:rPr lang="en-US" altLang="en-US" sz="2100" dirty="0"/>
              <a:t> Special pillows or remedies that encourage side-sleeping might help people who only experience sleep apnea when they sleep on their back. </a:t>
            </a:r>
          </a:p>
          <a:p>
            <a:pPr eaLnBrk="1" hangingPunct="1">
              <a:lnSpc>
                <a:spcPct val="80000"/>
              </a:lnSpc>
            </a:pPr>
            <a:r>
              <a:rPr lang="en-US" altLang="en-US" sz="2100" b="1" dirty="0"/>
              <a:t>Elevate the head of your bed 4 to 6 inches:</a:t>
            </a:r>
            <a:r>
              <a:rPr lang="en-US" altLang="en-US" sz="2100" dirty="0"/>
              <a:t> This can alleviate snoring and make breathing easier. </a:t>
            </a:r>
          </a:p>
          <a:p>
            <a:pPr eaLnBrk="1" hangingPunct="1">
              <a:lnSpc>
                <a:spcPct val="80000"/>
              </a:lnSpc>
            </a:pPr>
            <a:r>
              <a:rPr lang="en-US" altLang="en-US" sz="2100" b="1" dirty="0"/>
              <a:t>Maintain regular sleep hours: </a:t>
            </a:r>
            <a:r>
              <a:rPr lang="en-US" altLang="en-US" sz="2100" dirty="0"/>
              <a:t>create a routine and stick to it.   </a:t>
            </a:r>
          </a:p>
          <a:p>
            <a:pPr eaLnBrk="1" hangingPunct="1">
              <a:lnSpc>
                <a:spcPct val="80000"/>
              </a:lnSpc>
            </a:pPr>
            <a:r>
              <a:rPr lang="en-US" altLang="en-US" sz="2100" b="1" dirty="0"/>
              <a:t>Use a nasal dilator, nasal congestion strips, or saline nasal spray:</a:t>
            </a:r>
            <a:r>
              <a:rPr lang="en-US" altLang="en-US" sz="2100" dirty="0"/>
              <a:t> these will help to open nasal passages. </a:t>
            </a:r>
          </a:p>
          <a:p>
            <a:pPr eaLnBrk="1" hangingPunct="1">
              <a:lnSpc>
                <a:spcPct val="80000"/>
              </a:lnSpc>
            </a:pPr>
            <a:endParaRPr lang="en-US" altLang="en-US" sz="2100" dirty="0"/>
          </a:p>
        </p:txBody>
      </p:sp>
    </p:spTree>
    <p:extLst>
      <p:ext uri="{BB962C8B-B14F-4D97-AF65-F5344CB8AC3E}">
        <p14:creationId xmlns:p14="http://schemas.microsoft.com/office/powerpoint/2010/main" val="1305692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61591" y="418640"/>
            <a:ext cx="8911687" cy="1280890"/>
          </a:xfrm>
        </p:spPr>
        <p:txBody>
          <a:bodyPr/>
          <a:lstStyle/>
          <a:p>
            <a:pPr eaLnBrk="1" hangingPunct="1"/>
            <a:r>
              <a:rPr lang="en-US" altLang="en-US" sz="4000" b="1" dirty="0"/>
              <a:t>Chronic Fatigue Syndrome (CFS</a:t>
            </a:r>
            <a:r>
              <a:rPr lang="en-US" altLang="en-US" sz="3400" b="1" dirty="0"/>
              <a:t>)</a:t>
            </a:r>
          </a:p>
        </p:txBody>
      </p:sp>
      <p:sp>
        <p:nvSpPr>
          <p:cNvPr id="31747" name="Rectangle 3"/>
          <p:cNvSpPr>
            <a:spLocks noGrp="1" noChangeArrowheads="1"/>
          </p:cNvSpPr>
          <p:nvPr>
            <p:ph type="body" idx="1"/>
          </p:nvPr>
        </p:nvSpPr>
        <p:spPr>
          <a:xfrm>
            <a:off x="2418073" y="1750142"/>
            <a:ext cx="8155205" cy="4267200"/>
          </a:xfrm>
        </p:spPr>
        <p:txBody>
          <a:bodyPr/>
          <a:lstStyle/>
          <a:p>
            <a:pPr eaLnBrk="1" hangingPunct="1">
              <a:buFont typeface="Wingdings" panose="05000000000000000000" pitchFamily="2" charset="2"/>
              <a:buNone/>
            </a:pPr>
            <a:r>
              <a:rPr lang="en-US" altLang="en-US" sz="2600" dirty="0"/>
              <a:t>    Chronic Fatigue Syndrome (CFS) is a condition of prolonged and severe tiredness or weariness (fatigue) that is not relieved by rest and is not caused directly by other conditions. To be diagnosed with this condition, your tiredness must be severe enough to decrease your ability to participate in ordinary activities by 50%. </a:t>
            </a:r>
          </a:p>
        </p:txBody>
      </p:sp>
    </p:spTree>
    <p:extLst>
      <p:ext uri="{BB962C8B-B14F-4D97-AF65-F5344CB8AC3E}">
        <p14:creationId xmlns:p14="http://schemas.microsoft.com/office/powerpoint/2010/main" val="3895614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29325" y="361643"/>
            <a:ext cx="8911687" cy="1280890"/>
          </a:xfrm>
        </p:spPr>
        <p:txBody>
          <a:bodyPr>
            <a:normAutofit/>
          </a:bodyPr>
          <a:lstStyle/>
          <a:p>
            <a:pPr eaLnBrk="1" hangingPunct="1"/>
            <a:r>
              <a:rPr lang="en-US" altLang="en-US" sz="4000" b="1" dirty="0"/>
              <a:t>CFS Diagnosis</a:t>
            </a:r>
          </a:p>
        </p:txBody>
      </p:sp>
      <p:sp>
        <p:nvSpPr>
          <p:cNvPr id="33795" name="Rectangle 3"/>
          <p:cNvSpPr>
            <a:spLocks noGrp="1" noChangeArrowheads="1"/>
          </p:cNvSpPr>
          <p:nvPr>
            <p:ph type="body" idx="1"/>
          </p:nvPr>
        </p:nvSpPr>
        <p:spPr>
          <a:xfrm>
            <a:off x="1924197" y="1642533"/>
            <a:ext cx="9378386" cy="4838949"/>
          </a:xfrm>
        </p:spPr>
        <p:txBody>
          <a:bodyPr/>
          <a:lstStyle/>
          <a:p>
            <a:pPr eaLnBrk="1" hangingPunct="1">
              <a:lnSpc>
                <a:spcPct val="90000"/>
              </a:lnSpc>
            </a:pPr>
            <a:r>
              <a:rPr lang="en-US" altLang="en-US" sz="2600" dirty="0"/>
              <a:t>Fatigue or tiredness, never experienced to this extent before (new onset), lasting at least 6 months and not relieved by bed rest </a:t>
            </a:r>
          </a:p>
          <a:p>
            <a:pPr eaLnBrk="1" hangingPunct="1">
              <a:lnSpc>
                <a:spcPct val="90000"/>
              </a:lnSpc>
            </a:pPr>
            <a:r>
              <a:rPr lang="en-US" altLang="en-US" sz="2600" dirty="0"/>
              <a:t>Fatigue severe enough to restrict activity (serious fatigue develops with less than one-half of the exertion compared to before the illness) </a:t>
            </a:r>
          </a:p>
          <a:p>
            <a:pPr eaLnBrk="1" hangingPunct="1">
              <a:lnSpc>
                <a:spcPct val="90000"/>
              </a:lnSpc>
            </a:pPr>
            <a:r>
              <a:rPr lang="en-US" altLang="en-US" sz="2600" dirty="0"/>
              <a:t>There are no specific tests to confirm the diagnosis of CFS, though a variety of tests are usually done to exclude other possible causes of the symptoms. </a:t>
            </a:r>
          </a:p>
        </p:txBody>
      </p:sp>
    </p:spTree>
    <p:extLst>
      <p:ext uri="{BB962C8B-B14F-4D97-AF65-F5344CB8AC3E}">
        <p14:creationId xmlns:p14="http://schemas.microsoft.com/office/powerpoint/2010/main" val="1169610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44659" y="338360"/>
            <a:ext cx="8911687" cy="1280890"/>
          </a:xfrm>
        </p:spPr>
        <p:txBody>
          <a:bodyPr>
            <a:normAutofit/>
          </a:bodyPr>
          <a:lstStyle/>
          <a:p>
            <a:pPr eaLnBrk="1" hangingPunct="1"/>
            <a:r>
              <a:rPr lang="en-US" altLang="en-US" sz="4000" b="1" dirty="0"/>
              <a:t>CFS Symptoms</a:t>
            </a:r>
          </a:p>
        </p:txBody>
      </p:sp>
      <p:sp>
        <p:nvSpPr>
          <p:cNvPr id="35843" name="Rectangle 3"/>
          <p:cNvSpPr>
            <a:spLocks noGrp="1" noChangeArrowheads="1"/>
          </p:cNvSpPr>
          <p:nvPr>
            <p:ph type="body" idx="1"/>
          </p:nvPr>
        </p:nvSpPr>
        <p:spPr>
          <a:xfrm>
            <a:off x="2184399" y="1515533"/>
            <a:ext cx="9643533" cy="4809067"/>
          </a:xfrm>
        </p:spPr>
        <p:txBody>
          <a:bodyPr>
            <a:normAutofit/>
          </a:bodyPr>
          <a:lstStyle/>
          <a:p>
            <a:pPr eaLnBrk="1" hangingPunct="1">
              <a:lnSpc>
                <a:spcPct val="80000"/>
              </a:lnSpc>
            </a:pPr>
            <a:r>
              <a:rPr lang="en-US" altLang="en-US" sz="2400" dirty="0"/>
              <a:t>Fatigue lasting more than 24 hours after normal exertion </a:t>
            </a:r>
          </a:p>
          <a:p>
            <a:pPr eaLnBrk="1" hangingPunct="1">
              <a:lnSpc>
                <a:spcPct val="80000"/>
              </a:lnSpc>
            </a:pPr>
            <a:r>
              <a:rPr lang="en-US" altLang="en-US" sz="2400" dirty="0"/>
              <a:t>Feeling unrefreshed after adequate sleep</a:t>
            </a:r>
          </a:p>
          <a:p>
            <a:pPr eaLnBrk="1" hangingPunct="1">
              <a:lnSpc>
                <a:spcPct val="80000"/>
              </a:lnSpc>
            </a:pPr>
            <a:r>
              <a:rPr lang="en-US" altLang="en-US" sz="2400" dirty="0"/>
              <a:t>Forgetfulness or other similar symptoms including difficulty concentrating, confusion, or irritability </a:t>
            </a:r>
          </a:p>
          <a:p>
            <a:pPr eaLnBrk="1" hangingPunct="1">
              <a:lnSpc>
                <a:spcPct val="80000"/>
              </a:lnSpc>
            </a:pPr>
            <a:r>
              <a:rPr lang="en-US" altLang="en-US" sz="2400" dirty="0"/>
              <a:t>Headaches, different from previous headaches in quality, severity, or pattern </a:t>
            </a:r>
          </a:p>
          <a:p>
            <a:pPr eaLnBrk="1" hangingPunct="1">
              <a:lnSpc>
                <a:spcPct val="80000"/>
              </a:lnSpc>
            </a:pPr>
            <a:r>
              <a:rPr lang="en-US" altLang="en-US" sz="2400" dirty="0"/>
              <a:t>Joint pain, often moving from joint to joint </a:t>
            </a:r>
          </a:p>
          <a:p>
            <a:pPr eaLnBrk="1" hangingPunct="1">
              <a:lnSpc>
                <a:spcPct val="80000"/>
              </a:lnSpc>
            </a:pPr>
            <a:r>
              <a:rPr lang="en-US" altLang="en-US" sz="2400" dirty="0"/>
              <a:t>Lymph node tenderness in the neck or armpit </a:t>
            </a:r>
          </a:p>
          <a:p>
            <a:pPr eaLnBrk="1" hangingPunct="1">
              <a:lnSpc>
                <a:spcPct val="80000"/>
              </a:lnSpc>
            </a:pPr>
            <a:r>
              <a:rPr lang="en-US" altLang="en-US" sz="2400" dirty="0"/>
              <a:t>Mild fever (101 degrees F or less) </a:t>
            </a:r>
          </a:p>
          <a:p>
            <a:pPr eaLnBrk="1" hangingPunct="1">
              <a:lnSpc>
                <a:spcPct val="80000"/>
              </a:lnSpc>
            </a:pPr>
            <a:r>
              <a:rPr lang="en-US" altLang="en-US" sz="2400" dirty="0"/>
              <a:t>Muscle aches  </a:t>
            </a:r>
          </a:p>
          <a:p>
            <a:pPr eaLnBrk="1" hangingPunct="1">
              <a:lnSpc>
                <a:spcPct val="80000"/>
              </a:lnSpc>
            </a:pPr>
            <a:r>
              <a:rPr lang="en-US" altLang="en-US" sz="2400" dirty="0"/>
              <a:t>Unexplained muscle weakness</a:t>
            </a:r>
          </a:p>
          <a:p>
            <a:pPr eaLnBrk="1" hangingPunct="1">
              <a:lnSpc>
                <a:spcPct val="80000"/>
              </a:lnSpc>
            </a:pPr>
            <a:r>
              <a:rPr lang="en-US" altLang="en-US" sz="2400" dirty="0"/>
              <a:t>Sore throat </a:t>
            </a:r>
          </a:p>
          <a:p>
            <a:pPr eaLnBrk="1" hangingPunct="1">
              <a:lnSpc>
                <a:spcPct val="80000"/>
              </a:lnSpc>
            </a:pPr>
            <a:endParaRPr lang="en-US" altLang="en-US" dirty="0"/>
          </a:p>
        </p:txBody>
      </p:sp>
    </p:spTree>
    <p:extLst>
      <p:ext uri="{BB962C8B-B14F-4D97-AF65-F5344CB8AC3E}">
        <p14:creationId xmlns:p14="http://schemas.microsoft.com/office/powerpoint/2010/main" val="2240089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pPr algn="ctr"/>
            <a:r>
              <a:rPr lang="en-US" b="1" dirty="0"/>
              <a:t>N.Y.A.P.T.</a:t>
            </a:r>
          </a:p>
        </p:txBody>
      </p:sp>
      <p:sp>
        <p:nvSpPr>
          <p:cNvPr id="3" name="Content Placeholder 2"/>
          <p:cNvSpPr>
            <a:spLocks noGrp="1"/>
          </p:cNvSpPr>
          <p:nvPr>
            <p:ph idx="1"/>
          </p:nvPr>
        </p:nvSpPr>
        <p:spPr/>
        <p:txBody>
          <a:bodyPr/>
          <a:lstStyle/>
          <a:p>
            <a:r>
              <a:rPr lang="en-US" b="1" i="1" dirty="0"/>
              <a:t>The New York Association for Pupil Transportation has produced this educational program as part of a Highway Safety Grant provided through the Governor’s Traffic Safety Committee with NHTSA funding. (2017)</a:t>
            </a:r>
            <a:br>
              <a:rPr lang="en-US" b="1" i="1" dirty="0"/>
            </a:br>
            <a:endParaRPr lang="en-US" b="1" i="1" dirty="0"/>
          </a:p>
          <a:p>
            <a:r>
              <a:rPr lang="en-US" b="1" i="1" dirty="0"/>
              <a:t>NYAPT wishes to thank the Pupil Transportation Safety Institute (PTSI) for its collaboration in the design and development of this educational offering.</a:t>
            </a:r>
            <a:endParaRPr lang="en-US" b="1" dirty="0"/>
          </a:p>
          <a:p>
            <a:pPr marL="0" indent="0">
              <a:buNone/>
            </a:pP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1636" y="4439270"/>
            <a:ext cx="2130552" cy="1999488"/>
          </a:xfrm>
          <a:prstGeom prst="rect">
            <a:avLst/>
          </a:prstGeom>
        </p:spPr>
      </p:pic>
    </p:spTree>
    <p:extLst>
      <p:ext uri="{BB962C8B-B14F-4D97-AF65-F5344CB8AC3E}">
        <p14:creationId xmlns:p14="http://schemas.microsoft.com/office/powerpoint/2010/main" val="6559617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953" y="512462"/>
            <a:ext cx="8911687" cy="1280890"/>
          </a:xfrm>
        </p:spPr>
        <p:txBody>
          <a:bodyPr>
            <a:normAutofit/>
          </a:bodyPr>
          <a:lstStyle/>
          <a:p>
            <a:r>
              <a:rPr lang="en-US" sz="4000" b="1" dirty="0"/>
              <a:t>Medications</a:t>
            </a:r>
          </a:p>
        </p:txBody>
      </p:sp>
      <p:sp>
        <p:nvSpPr>
          <p:cNvPr id="3" name="Content Placeholder 2"/>
          <p:cNvSpPr>
            <a:spLocks noGrp="1"/>
          </p:cNvSpPr>
          <p:nvPr>
            <p:ph idx="1"/>
          </p:nvPr>
        </p:nvSpPr>
        <p:spPr>
          <a:xfrm>
            <a:off x="1591007" y="1673430"/>
            <a:ext cx="7912757" cy="4486459"/>
          </a:xfrm>
        </p:spPr>
        <p:txBody>
          <a:bodyPr>
            <a:noAutofit/>
          </a:bodyPr>
          <a:lstStyle/>
          <a:p>
            <a:r>
              <a:rPr lang="en-US" sz="2400" dirty="0"/>
              <a:t>Become a label reader!</a:t>
            </a:r>
          </a:p>
          <a:p>
            <a:r>
              <a:rPr lang="en-US" sz="2400" dirty="0"/>
              <a:t>Any medication that identifies a side effect of drowsiness – heed the warning!</a:t>
            </a:r>
          </a:p>
          <a:p>
            <a:r>
              <a:rPr lang="en-US" sz="2400" dirty="0"/>
              <a:t>Modify dosage schedule so drowsiness happens at night when you are not going to be driving a school bus</a:t>
            </a:r>
          </a:p>
          <a:p>
            <a:r>
              <a:rPr lang="en-US" sz="2400" dirty="0"/>
              <a:t>Ask your physician is there is an alternative medication that does not cause drowsiness</a:t>
            </a:r>
          </a:p>
          <a:p>
            <a:r>
              <a:rPr lang="en-US" sz="2400" dirty="0"/>
              <a:t>Beware over the counter medications as well – read the label carefully</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30</a:t>
            </a:fld>
            <a:endParaRPr lang="en-US" dirty="0"/>
          </a:p>
        </p:txBody>
      </p:sp>
      <p:pic>
        <p:nvPicPr>
          <p:cNvPr id="13314" name="Picture 2" descr="Image result for medic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189" y="3532211"/>
            <a:ext cx="2528901" cy="13276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784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859" y="446310"/>
            <a:ext cx="10081675" cy="1280890"/>
          </a:xfrm>
        </p:spPr>
        <p:txBody>
          <a:bodyPr>
            <a:noAutofit/>
          </a:bodyPr>
          <a:lstStyle/>
          <a:p>
            <a:r>
              <a:rPr lang="en-US" sz="4000" b="1" dirty="0"/>
              <a:t>When You Experience Warning Signs</a:t>
            </a:r>
          </a:p>
        </p:txBody>
      </p:sp>
      <p:sp>
        <p:nvSpPr>
          <p:cNvPr id="3" name="Content Placeholder 2"/>
          <p:cNvSpPr>
            <a:spLocks noGrp="1"/>
          </p:cNvSpPr>
          <p:nvPr>
            <p:ph idx="1"/>
          </p:nvPr>
        </p:nvSpPr>
        <p:spPr>
          <a:xfrm>
            <a:off x="4959382" y="2173574"/>
            <a:ext cx="6716152" cy="4259658"/>
          </a:xfrm>
        </p:spPr>
        <p:txBody>
          <a:bodyPr>
            <a:normAutofit/>
          </a:bodyPr>
          <a:lstStyle/>
          <a:p>
            <a:r>
              <a:rPr lang="en-US" sz="2400" dirty="0"/>
              <a:t>Stop driving immediately</a:t>
            </a:r>
          </a:p>
          <a:p>
            <a:r>
              <a:rPr lang="en-US" sz="2400" dirty="0"/>
              <a:t>Pull over in a safe place</a:t>
            </a:r>
          </a:p>
          <a:p>
            <a:r>
              <a:rPr lang="en-US" sz="2400" dirty="0"/>
              <a:t>Walk around the vehicle and take in fresh air</a:t>
            </a:r>
          </a:p>
          <a:p>
            <a:r>
              <a:rPr lang="en-US" sz="2400" dirty="0"/>
              <a:t>Nap for 10-20 minutes if possible</a:t>
            </a:r>
          </a:p>
          <a:p>
            <a:r>
              <a:rPr lang="en-US" sz="2400" dirty="0"/>
              <a:t>If warning signs persist - Notify your dispatch</a:t>
            </a:r>
          </a:p>
          <a:p>
            <a:endParaRPr lang="en-US" sz="2400" dirty="0"/>
          </a:p>
          <a:p>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5" name="Picture 4"/>
          <p:cNvPicPr>
            <a:picLocks noChangeAspect="1"/>
          </p:cNvPicPr>
          <p:nvPr/>
        </p:nvPicPr>
        <p:blipFill>
          <a:blip r:embed="rId3"/>
          <a:stretch>
            <a:fillRect/>
          </a:stretch>
        </p:blipFill>
        <p:spPr>
          <a:xfrm>
            <a:off x="1974017" y="1920513"/>
            <a:ext cx="2247900" cy="3476625"/>
          </a:xfrm>
          <a:prstGeom prst="rect">
            <a:avLst/>
          </a:prstGeom>
        </p:spPr>
      </p:pic>
    </p:spTree>
    <p:extLst>
      <p:ext uri="{BB962C8B-B14F-4D97-AF65-F5344CB8AC3E}">
        <p14:creationId xmlns:p14="http://schemas.microsoft.com/office/powerpoint/2010/main" val="26160323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9326" y="206604"/>
            <a:ext cx="8911687" cy="1280890"/>
          </a:xfrm>
        </p:spPr>
        <p:txBody>
          <a:bodyPr>
            <a:noAutofit/>
          </a:bodyPr>
          <a:lstStyle/>
          <a:p>
            <a:r>
              <a:rPr lang="en-US" sz="4000" b="1" dirty="0"/>
              <a:t>What You Can Do to Prevent Drowsy Driving…</a:t>
            </a:r>
          </a:p>
        </p:txBody>
      </p:sp>
      <p:sp>
        <p:nvSpPr>
          <p:cNvPr id="3" name="Content Placeholder 2"/>
          <p:cNvSpPr>
            <a:spLocks noGrp="1"/>
          </p:cNvSpPr>
          <p:nvPr>
            <p:ph idx="1"/>
          </p:nvPr>
        </p:nvSpPr>
        <p:spPr>
          <a:xfrm>
            <a:off x="2584491" y="2040467"/>
            <a:ext cx="8373318" cy="4817533"/>
          </a:xfrm>
        </p:spPr>
        <p:txBody>
          <a:bodyPr>
            <a:normAutofit/>
          </a:bodyPr>
          <a:lstStyle/>
          <a:p>
            <a:r>
              <a:rPr lang="en-US" sz="2400" dirty="0"/>
              <a:t>Get at least 8 hours sleep daily</a:t>
            </a:r>
          </a:p>
          <a:p>
            <a:r>
              <a:rPr lang="en-US" sz="2400" dirty="0"/>
              <a:t>Avoid driving during the times you are normally sleeping</a:t>
            </a:r>
          </a:p>
          <a:p>
            <a:r>
              <a:rPr lang="en-US" sz="2400" dirty="0"/>
              <a:t>Avoid medications whose side-effect is drowsiness</a:t>
            </a:r>
          </a:p>
          <a:p>
            <a:r>
              <a:rPr lang="en-US" sz="2400" dirty="0"/>
              <a:t>Keep temperatures in driver’s compartment cool</a:t>
            </a:r>
          </a:p>
          <a:p>
            <a:r>
              <a:rPr lang="en-US" sz="2400" dirty="0"/>
              <a:t>During long trips take a break every 2 hours (or sooner if warning signs are present)</a:t>
            </a:r>
          </a:p>
          <a:p>
            <a:pPr marL="0" indent="0">
              <a:buNone/>
            </a:pPr>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492050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1055" y="422091"/>
            <a:ext cx="8911687" cy="1280890"/>
          </a:xfrm>
        </p:spPr>
        <p:txBody>
          <a:bodyPr>
            <a:normAutofit/>
          </a:bodyPr>
          <a:lstStyle/>
          <a:p>
            <a:r>
              <a:rPr lang="en-US" sz="4000" b="1" dirty="0"/>
              <a:t>Awareness if Key</a:t>
            </a:r>
          </a:p>
        </p:txBody>
      </p:sp>
      <p:sp>
        <p:nvSpPr>
          <p:cNvPr id="3" name="Content Placeholder 2"/>
          <p:cNvSpPr>
            <a:spLocks noGrp="1"/>
          </p:cNvSpPr>
          <p:nvPr>
            <p:ph idx="1"/>
          </p:nvPr>
        </p:nvSpPr>
        <p:spPr>
          <a:xfrm>
            <a:off x="6411704" y="1429061"/>
            <a:ext cx="4815929" cy="4537023"/>
          </a:xfrm>
        </p:spPr>
        <p:txBody>
          <a:bodyPr>
            <a:normAutofit/>
          </a:bodyPr>
          <a:lstStyle/>
          <a:p>
            <a:r>
              <a:rPr lang="en-US" sz="2400" dirty="0"/>
              <a:t>Awareness of the risks and your body’s reaction to sleep deprivation is key</a:t>
            </a:r>
          </a:p>
          <a:p>
            <a:r>
              <a:rPr lang="en-US" sz="2400" dirty="0"/>
              <a:t>Our society spins at a faster pace than ever before</a:t>
            </a:r>
          </a:p>
          <a:p>
            <a:r>
              <a:rPr lang="en-US" sz="2400" dirty="0"/>
              <a:t>Sleep deprivation becomes a way of life</a:t>
            </a:r>
          </a:p>
          <a:p>
            <a:r>
              <a:rPr lang="en-US" sz="2400" dirty="0"/>
              <a:t>But for a school bus driver, there is so much more riding on your good nights sleep</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33</a:t>
            </a:fld>
            <a:endParaRPr lang="en-US" dirty="0"/>
          </a:p>
        </p:txBody>
      </p:sp>
      <p:pic>
        <p:nvPicPr>
          <p:cNvPr id="5" name="Picture 4"/>
          <p:cNvPicPr>
            <a:picLocks noChangeAspect="1"/>
          </p:cNvPicPr>
          <p:nvPr/>
        </p:nvPicPr>
        <p:blipFill rotWithShape="1">
          <a:blip r:embed="rId3"/>
          <a:srcRect r="26725"/>
          <a:stretch/>
        </p:blipFill>
        <p:spPr>
          <a:xfrm>
            <a:off x="2225979" y="2062317"/>
            <a:ext cx="3245431" cy="2943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4239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892" y="329899"/>
            <a:ext cx="8911687" cy="1280890"/>
          </a:xfrm>
        </p:spPr>
        <p:txBody>
          <a:bodyPr>
            <a:normAutofit/>
          </a:bodyPr>
          <a:lstStyle/>
          <a:p>
            <a:r>
              <a:rPr lang="en-US" sz="4000" b="1" dirty="0"/>
              <a:t>Make it Routine…</a:t>
            </a:r>
          </a:p>
        </p:txBody>
      </p:sp>
      <p:sp>
        <p:nvSpPr>
          <p:cNvPr id="3" name="Content Placeholder 2"/>
          <p:cNvSpPr>
            <a:spLocks noGrp="1"/>
          </p:cNvSpPr>
          <p:nvPr>
            <p:ph idx="1"/>
          </p:nvPr>
        </p:nvSpPr>
        <p:spPr>
          <a:xfrm>
            <a:off x="2994853" y="1610789"/>
            <a:ext cx="8247770" cy="4849972"/>
          </a:xfrm>
        </p:spPr>
        <p:txBody>
          <a:bodyPr>
            <a:noAutofit/>
          </a:bodyPr>
          <a:lstStyle/>
          <a:p>
            <a:r>
              <a:rPr lang="en-US" sz="2400" dirty="0"/>
              <a:t>Create good sleep routines and follow them </a:t>
            </a:r>
          </a:p>
          <a:p>
            <a:r>
              <a:rPr lang="en-US" sz="2400" dirty="0"/>
              <a:t>When you are fatigued – choose not to drive</a:t>
            </a:r>
          </a:p>
          <a:p>
            <a:r>
              <a:rPr lang="en-US" sz="2400" dirty="0"/>
              <a:t>If you experience the warning signs while driving you bus – pull over and notify dispatch</a:t>
            </a:r>
          </a:p>
          <a:p>
            <a:pPr lvl="1"/>
            <a:r>
              <a:rPr lang="en-US" sz="2400" dirty="0"/>
              <a:t>No matter what you think the consequences will be – they will be less than if you cause a crash and kill a child </a:t>
            </a:r>
          </a:p>
          <a:p>
            <a:r>
              <a:rPr lang="en-US" sz="2400" dirty="0"/>
              <a:t>Driving when you are sleepy or tired is risking your life and the lives of your students</a:t>
            </a:r>
          </a:p>
          <a:p>
            <a:endParaRPr lang="en-US" sz="24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675496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483" y="512462"/>
            <a:ext cx="8911687" cy="1280890"/>
          </a:xfrm>
        </p:spPr>
        <p:txBody>
          <a:bodyPr>
            <a:normAutofit/>
          </a:bodyPr>
          <a:lstStyle/>
          <a:p>
            <a:r>
              <a:rPr lang="en-US" sz="5400" b="1" i="1" dirty="0">
                <a:solidFill>
                  <a:srgbClr val="C00000"/>
                </a:solidFill>
              </a:rPr>
              <a:t>Thank you!</a:t>
            </a:r>
          </a:p>
        </p:txBody>
      </p:sp>
      <p:sp>
        <p:nvSpPr>
          <p:cNvPr id="4" name="Slide Number Placeholder 3"/>
          <p:cNvSpPr>
            <a:spLocks noGrp="1"/>
          </p:cNvSpPr>
          <p:nvPr>
            <p:ph type="sldNum" sz="quarter" idx="12"/>
          </p:nvPr>
        </p:nvSpPr>
        <p:spPr/>
        <p:txBody>
          <a:bodyPr/>
          <a:lstStyle/>
          <a:p>
            <a:fld id="{D57F1E4F-1CFF-5643-939E-217C01CDF565}" type="slidenum">
              <a:rPr lang="en-US" smtClean="0"/>
              <a:pPr/>
              <a:t>35</a:t>
            </a:fld>
            <a:endParaRPr lang="en-US" dirty="0"/>
          </a:p>
        </p:txBody>
      </p:sp>
      <p:pic>
        <p:nvPicPr>
          <p:cNvPr id="1028" name="Picture 4" descr="Image result for drowsy drivi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892056" y="2115646"/>
            <a:ext cx="8687239" cy="3987442"/>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637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6258" y="512462"/>
            <a:ext cx="8911687" cy="1280890"/>
          </a:xfrm>
        </p:spPr>
        <p:txBody>
          <a:bodyPr>
            <a:normAutofit/>
          </a:bodyPr>
          <a:lstStyle/>
          <a:p>
            <a:r>
              <a:rPr lang="en-US" sz="4000" b="1" dirty="0"/>
              <a:t>Today’s Training Will Address…</a:t>
            </a:r>
          </a:p>
        </p:txBody>
      </p:sp>
      <p:sp>
        <p:nvSpPr>
          <p:cNvPr id="3" name="Content Placeholder 2"/>
          <p:cNvSpPr>
            <a:spLocks noGrp="1"/>
          </p:cNvSpPr>
          <p:nvPr>
            <p:ph idx="1"/>
          </p:nvPr>
        </p:nvSpPr>
        <p:spPr/>
        <p:txBody>
          <a:bodyPr>
            <a:noAutofit/>
          </a:bodyPr>
          <a:lstStyle/>
          <a:p>
            <a:pPr marL="398463" indent="-398463"/>
            <a:r>
              <a:rPr lang="en-US" sz="2800" dirty="0"/>
              <a:t>Scope of the problem - data</a:t>
            </a:r>
          </a:p>
          <a:p>
            <a:pPr marL="398463" indent="-398463"/>
            <a:r>
              <a:rPr lang="en-US" sz="2800" dirty="0"/>
              <a:t>Risk factors of drowsy driving</a:t>
            </a:r>
          </a:p>
          <a:p>
            <a:pPr marL="398463" indent="-398463"/>
            <a:r>
              <a:rPr lang="en-US" sz="2800" dirty="0"/>
              <a:t>Warning Signs</a:t>
            </a:r>
          </a:p>
          <a:p>
            <a:pPr marL="398463" indent="-398463"/>
            <a:r>
              <a:rPr lang="en-US" sz="2800" dirty="0"/>
              <a:t>Causes of fatigue</a:t>
            </a:r>
          </a:p>
          <a:p>
            <a:pPr marL="398463" indent="-398463"/>
            <a:r>
              <a:rPr lang="en-US" sz="2800" dirty="0"/>
              <a:t>What Doesn’t work to prevent drowsiness</a:t>
            </a:r>
          </a:p>
          <a:p>
            <a:pPr marL="398463" indent="-398463"/>
            <a:r>
              <a:rPr lang="en-US" sz="2800" dirty="0"/>
              <a:t>Sleep Disorders</a:t>
            </a:r>
          </a:p>
          <a:p>
            <a:pPr marL="398463" indent="-398463"/>
            <a:r>
              <a:rPr lang="en-US" sz="2800" dirty="0"/>
              <a:t>Drowsy Driving Legislation</a:t>
            </a:r>
          </a:p>
          <a:p>
            <a:pPr marL="0" indent="0">
              <a:buNone/>
            </a:pPr>
            <a:endParaRPr lang="en-US" sz="2800"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3614526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991" y="512462"/>
            <a:ext cx="8911687" cy="1280890"/>
          </a:xfrm>
        </p:spPr>
        <p:txBody>
          <a:bodyPr>
            <a:normAutofit/>
          </a:bodyPr>
          <a:lstStyle/>
          <a:p>
            <a:r>
              <a:rPr lang="en-US" sz="4000" b="1" dirty="0"/>
              <a:t>Scope of the Problem</a:t>
            </a:r>
          </a:p>
        </p:txBody>
      </p:sp>
      <p:sp>
        <p:nvSpPr>
          <p:cNvPr id="3" name="Content Placeholder 2"/>
          <p:cNvSpPr>
            <a:spLocks noGrp="1"/>
          </p:cNvSpPr>
          <p:nvPr>
            <p:ph idx="1"/>
          </p:nvPr>
        </p:nvSpPr>
        <p:spPr>
          <a:xfrm>
            <a:off x="2284412" y="1786467"/>
            <a:ext cx="5377921" cy="3777622"/>
          </a:xfrm>
        </p:spPr>
        <p:txBody>
          <a:bodyPr>
            <a:normAutofit/>
          </a:bodyPr>
          <a:lstStyle/>
          <a:p>
            <a:pPr marL="398463" indent="-398463"/>
            <a:r>
              <a:rPr lang="en-US" sz="2800" dirty="0"/>
              <a:t>6% of all crashes and 21% of all fatal crashes involved a fatigued driver</a:t>
            </a:r>
          </a:p>
          <a:p>
            <a:pPr marL="398463" indent="-398463"/>
            <a:r>
              <a:rPr lang="en-US" sz="2800" dirty="0"/>
              <a:t>6,000 lives lost annually</a:t>
            </a:r>
          </a:p>
          <a:p>
            <a:pPr marL="398463" indent="-398463"/>
            <a:r>
              <a:rPr lang="en-US" sz="2800" dirty="0"/>
              <a:t>30% of all drivers in the US have dozed off behind the wheel</a:t>
            </a:r>
          </a:p>
        </p:txBody>
      </p:sp>
      <p:sp>
        <p:nvSpPr>
          <p:cNvPr id="4" name="TextBox 3"/>
          <p:cNvSpPr txBox="1"/>
          <p:nvPr/>
        </p:nvSpPr>
        <p:spPr>
          <a:xfrm>
            <a:off x="1583267" y="6079067"/>
            <a:ext cx="5952066" cy="369332"/>
          </a:xfrm>
          <a:prstGeom prst="rect">
            <a:avLst/>
          </a:prstGeom>
          <a:noFill/>
        </p:spPr>
        <p:txBody>
          <a:bodyPr wrap="square" rtlCol="0">
            <a:spAutoFit/>
          </a:bodyPr>
          <a:lstStyle/>
          <a:p>
            <a:r>
              <a:rPr lang="en-US" dirty="0"/>
              <a:t>* 2014 National Safety Council and AAA statistics</a:t>
            </a:r>
          </a:p>
        </p:txBody>
      </p:sp>
      <p:sp>
        <p:nvSpPr>
          <p:cNvPr id="5" name="Slide Number Placeholder 4"/>
          <p:cNvSpPr>
            <a:spLocks noGrp="1"/>
          </p:cNvSpPr>
          <p:nvPr>
            <p:ph type="sldNum" sz="quarter" idx="12"/>
          </p:nvPr>
        </p:nvSpPr>
        <p:spPr/>
        <p:txBody>
          <a:bodyPr/>
          <a:lstStyle/>
          <a:p>
            <a:fld id="{D57F1E4F-1CFF-5643-939E-217C01CDF565}" type="slidenum">
              <a:rPr lang="en-US" smtClean="0"/>
              <a:pPr/>
              <a:t>5</a:t>
            </a:fld>
            <a:endParaRPr lang="en-US" dirty="0"/>
          </a:p>
        </p:txBody>
      </p:sp>
      <p:pic>
        <p:nvPicPr>
          <p:cNvPr id="1026" name="Picture 2" descr="Image result for drowsy driving"/>
          <p:cNvPicPr>
            <a:picLocks noChangeAspect="1" noChangeArrowheads="1"/>
          </p:cNvPicPr>
          <p:nvPr/>
        </p:nvPicPr>
        <p:blipFill rotWithShape="1">
          <a:blip r:embed="rId3">
            <a:extLst>
              <a:ext uri="{28A0092B-C50C-407E-A947-70E740481C1C}">
                <a14:useLocalDpi xmlns:a14="http://schemas.microsoft.com/office/drawing/2010/main" val="0"/>
              </a:ext>
            </a:extLst>
          </a:blip>
          <a:srcRect l="39501"/>
          <a:stretch/>
        </p:blipFill>
        <p:spPr bwMode="auto">
          <a:xfrm>
            <a:off x="8259754" y="2066158"/>
            <a:ext cx="3039718" cy="2828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481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858" y="436262"/>
            <a:ext cx="8911687" cy="1280890"/>
          </a:xfrm>
        </p:spPr>
        <p:txBody>
          <a:bodyPr>
            <a:normAutofit/>
          </a:bodyPr>
          <a:lstStyle/>
          <a:p>
            <a:r>
              <a:rPr lang="en-US" sz="4000" b="1" dirty="0"/>
              <a:t>Effect on Driving</a:t>
            </a:r>
          </a:p>
        </p:txBody>
      </p:sp>
      <p:sp>
        <p:nvSpPr>
          <p:cNvPr id="3" name="Content Placeholder 2"/>
          <p:cNvSpPr>
            <a:spLocks noGrp="1"/>
          </p:cNvSpPr>
          <p:nvPr>
            <p:ph idx="1"/>
          </p:nvPr>
        </p:nvSpPr>
        <p:spPr>
          <a:xfrm>
            <a:off x="4512733" y="1938867"/>
            <a:ext cx="7230534" cy="3777622"/>
          </a:xfrm>
        </p:spPr>
        <p:txBody>
          <a:bodyPr>
            <a:noAutofit/>
          </a:bodyPr>
          <a:lstStyle/>
          <a:p>
            <a:pPr marL="0" indent="0">
              <a:buNone/>
            </a:pPr>
            <a:r>
              <a:rPr lang="en-US" sz="2800" b="1" dirty="0"/>
              <a:t>Fatigue = Reduced Safety Performance</a:t>
            </a:r>
          </a:p>
          <a:p>
            <a:pPr marL="804863" lvl="1" indent="-347663"/>
            <a:r>
              <a:rPr lang="en-US" sz="2400" dirty="0"/>
              <a:t>Driving after only 4-5 hours of                        sleep = similar crash risk as driving legally drunk at .08 BAC</a:t>
            </a:r>
          </a:p>
          <a:p>
            <a:pPr marL="804863" lvl="1" indent="-347663"/>
            <a:r>
              <a:rPr lang="en-US" sz="2400" dirty="0"/>
              <a:t>Drowsy driving is similar to drunk driving</a:t>
            </a:r>
          </a:p>
          <a:p>
            <a:pPr marL="804863" lvl="1" indent="-347663"/>
            <a:r>
              <a:rPr lang="en-US" sz="2400" dirty="0"/>
              <a:t>Driving after sleeping only 5-6 hours a night nearly doubles your risk of having a crash</a:t>
            </a:r>
          </a:p>
        </p:txBody>
      </p:sp>
      <p:sp>
        <p:nvSpPr>
          <p:cNvPr id="4" name="Slide Number Placeholder 3"/>
          <p:cNvSpPr>
            <a:spLocks noGrp="1"/>
          </p:cNvSpPr>
          <p:nvPr>
            <p:ph type="sldNum" sz="quarter" idx="12"/>
          </p:nvPr>
        </p:nvSpPr>
        <p:spPr/>
        <p:txBody>
          <a:bodyPr/>
          <a:lstStyle/>
          <a:p>
            <a:fld id="{D57F1E4F-1CFF-5643-939E-217C01CDF565}" type="slidenum">
              <a:rPr lang="en-US" smtClean="0"/>
              <a:pPr/>
              <a:t>6</a:t>
            </a:fld>
            <a:endParaRPr lang="en-US" dirty="0"/>
          </a:p>
        </p:txBody>
      </p:sp>
      <p:sp>
        <p:nvSpPr>
          <p:cNvPr id="5" name="TextBox 4"/>
          <p:cNvSpPr txBox="1"/>
          <p:nvPr/>
        </p:nvSpPr>
        <p:spPr>
          <a:xfrm>
            <a:off x="1473200" y="6256867"/>
            <a:ext cx="4233333" cy="369332"/>
          </a:xfrm>
          <a:prstGeom prst="rect">
            <a:avLst/>
          </a:prstGeom>
          <a:noFill/>
        </p:spPr>
        <p:txBody>
          <a:bodyPr wrap="square" rtlCol="0">
            <a:spAutoFit/>
          </a:bodyPr>
          <a:lstStyle/>
          <a:p>
            <a:r>
              <a:rPr lang="en-US" dirty="0"/>
              <a:t>AAA Foundation 2016 statistics</a:t>
            </a:r>
          </a:p>
        </p:txBody>
      </p:sp>
      <p:pic>
        <p:nvPicPr>
          <p:cNvPr id="3074" name="Picture 2" descr="Image result for school bus accident"/>
          <p:cNvPicPr>
            <a:picLocks noChangeAspect="1" noChangeArrowheads="1"/>
          </p:cNvPicPr>
          <p:nvPr/>
        </p:nvPicPr>
        <p:blipFill rotWithShape="1">
          <a:blip r:embed="rId3">
            <a:extLst>
              <a:ext uri="{28A0092B-C50C-407E-A947-70E740481C1C}">
                <a14:useLocalDpi xmlns:a14="http://schemas.microsoft.com/office/drawing/2010/main" val="0"/>
              </a:ext>
            </a:extLst>
          </a:blip>
          <a:srcRect l="9722" b="9397"/>
          <a:stretch/>
        </p:blipFill>
        <p:spPr bwMode="auto">
          <a:xfrm>
            <a:off x="1124262" y="2578828"/>
            <a:ext cx="3388471" cy="2262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45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533" y="329899"/>
            <a:ext cx="10320867" cy="1280890"/>
          </a:xfrm>
        </p:spPr>
        <p:txBody>
          <a:bodyPr>
            <a:noAutofit/>
          </a:bodyPr>
          <a:lstStyle/>
          <a:p>
            <a:r>
              <a:rPr lang="en-US" sz="4000" b="1" dirty="0"/>
              <a:t>A Micro-sleep Can Kill You In Seconds…</a:t>
            </a:r>
          </a:p>
        </p:txBody>
      </p:sp>
      <p:sp>
        <p:nvSpPr>
          <p:cNvPr id="3" name="Content Placeholder 2"/>
          <p:cNvSpPr>
            <a:spLocks noGrp="1"/>
          </p:cNvSpPr>
          <p:nvPr>
            <p:ph idx="1"/>
          </p:nvPr>
        </p:nvSpPr>
        <p:spPr>
          <a:xfrm>
            <a:off x="2590210" y="1989665"/>
            <a:ext cx="4886356" cy="3777622"/>
          </a:xfrm>
        </p:spPr>
        <p:txBody>
          <a:bodyPr>
            <a:normAutofit/>
          </a:bodyPr>
          <a:lstStyle/>
          <a:p>
            <a:r>
              <a:rPr lang="en-US" sz="2400" dirty="0"/>
              <a:t>In a 3 second micro-sleep, traveling 45 mph, your vehicle travels198 feet – 65 yards</a:t>
            </a:r>
          </a:p>
          <a:p>
            <a:r>
              <a:rPr lang="en-US" sz="2400" dirty="0"/>
              <a:t>4 average school bus lengths </a:t>
            </a:r>
          </a:p>
          <a:p>
            <a:r>
              <a:rPr lang="en-US" sz="2400" dirty="0"/>
              <a:t>More than half a football field</a:t>
            </a:r>
          </a:p>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4098" name="Picture 2" descr="Image result for micro sl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7039" y="2428405"/>
            <a:ext cx="3493471" cy="2623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986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7" name="How-Sleep-Deprived-Are-You-Brain-Gam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442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459" y="412444"/>
            <a:ext cx="8911687" cy="1280890"/>
          </a:xfrm>
        </p:spPr>
        <p:txBody>
          <a:bodyPr>
            <a:normAutofit/>
          </a:bodyPr>
          <a:lstStyle/>
          <a:p>
            <a:r>
              <a:rPr lang="en-US" sz="4000" b="1" dirty="0"/>
              <a:t>Risk Factors for Driving Drowsy</a:t>
            </a:r>
          </a:p>
        </p:txBody>
      </p:sp>
      <p:sp>
        <p:nvSpPr>
          <p:cNvPr id="3" name="Content Placeholder 2"/>
          <p:cNvSpPr>
            <a:spLocks noGrp="1"/>
          </p:cNvSpPr>
          <p:nvPr>
            <p:ph idx="1"/>
          </p:nvPr>
        </p:nvSpPr>
        <p:spPr>
          <a:xfrm>
            <a:off x="5110286" y="1693334"/>
            <a:ext cx="6669338" cy="4470399"/>
          </a:xfrm>
        </p:spPr>
        <p:txBody>
          <a:bodyPr>
            <a:noAutofit/>
          </a:bodyPr>
          <a:lstStyle/>
          <a:p>
            <a:r>
              <a:rPr lang="en-US" sz="2400" dirty="0"/>
              <a:t>Sleeping less than 7 hours in past 24 hours </a:t>
            </a:r>
          </a:p>
          <a:p>
            <a:r>
              <a:rPr lang="en-US" sz="2400" dirty="0"/>
              <a:t>Untreated sleep disorder</a:t>
            </a:r>
          </a:p>
          <a:p>
            <a:r>
              <a:rPr lang="en-US" sz="2400" dirty="0"/>
              <a:t>Obstructed sleep apnea or insomnia</a:t>
            </a:r>
          </a:p>
          <a:p>
            <a:r>
              <a:rPr lang="en-US" sz="2400" dirty="0"/>
              <a:t>Defy circadian rhythm</a:t>
            </a:r>
          </a:p>
          <a:p>
            <a:pPr lvl="1"/>
            <a:r>
              <a:rPr lang="en-US" sz="2000" dirty="0"/>
              <a:t>Shift work</a:t>
            </a:r>
          </a:p>
          <a:p>
            <a:pPr lvl="1"/>
            <a:r>
              <a:rPr lang="en-US" sz="2000" dirty="0"/>
              <a:t>Night driving</a:t>
            </a:r>
          </a:p>
          <a:p>
            <a:r>
              <a:rPr lang="en-US" sz="2400" dirty="0"/>
              <a:t>Driving long distances without breaks</a:t>
            </a:r>
          </a:p>
          <a:p>
            <a:r>
              <a:rPr lang="en-US" sz="2400" dirty="0"/>
              <a:t>Medication</a:t>
            </a:r>
          </a:p>
          <a:p>
            <a:r>
              <a:rPr lang="en-US" sz="2400" dirty="0"/>
              <a:t>Alcohol or illegal drug use</a:t>
            </a:r>
          </a:p>
        </p:txBody>
      </p:sp>
      <p:sp>
        <p:nvSpPr>
          <p:cNvPr id="4" name="Slide Number Placeholder 3"/>
          <p:cNvSpPr>
            <a:spLocks noGrp="1"/>
          </p:cNvSpPr>
          <p:nvPr>
            <p:ph type="sldNum" sz="quarter" idx="12"/>
          </p:nvPr>
        </p:nvSpPr>
        <p:spPr/>
        <p:txBody>
          <a:bodyPr/>
          <a:lstStyle/>
          <a:p>
            <a:fld id="{D57F1E4F-1CFF-5643-939E-217C01CDF565}" type="slidenum">
              <a:rPr lang="en-US" smtClean="0"/>
              <a:pPr/>
              <a:t>9</a:t>
            </a:fld>
            <a:endParaRPr lang="en-US" dirty="0"/>
          </a:p>
        </p:txBody>
      </p:sp>
      <p:pic>
        <p:nvPicPr>
          <p:cNvPr id="5" name="Picture 4"/>
          <p:cNvPicPr>
            <a:picLocks noChangeAspect="1"/>
          </p:cNvPicPr>
          <p:nvPr/>
        </p:nvPicPr>
        <p:blipFill>
          <a:blip r:embed="rId3"/>
          <a:stretch>
            <a:fillRect/>
          </a:stretch>
        </p:blipFill>
        <p:spPr>
          <a:xfrm>
            <a:off x="1044626" y="2713221"/>
            <a:ext cx="3817808" cy="1832548"/>
          </a:xfrm>
          <a:prstGeom prst="rect">
            <a:avLst/>
          </a:prstGeom>
        </p:spPr>
      </p:pic>
    </p:spTree>
    <p:extLst>
      <p:ext uri="{BB962C8B-B14F-4D97-AF65-F5344CB8AC3E}">
        <p14:creationId xmlns:p14="http://schemas.microsoft.com/office/powerpoint/2010/main" val="3834402144"/>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425</TotalTime>
  <Words>4003</Words>
  <Application>Microsoft Office PowerPoint</Application>
  <PresentationFormat>Widescreen</PresentationFormat>
  <Paragraphs>452</Paragraphs>
  <Slides>35</Slides>
  <Notes>33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Century Gothic</vt:lpstr>
      <vt:lpstr>Wingdings</vt:lpstr>
      <vt:lpstr>Wingdings 3</vt:lpstr>
      <vt:lpstr>Wisp</vt:lpstr>
      <vt:lpstr>Drowsy Driving</vt:lpstr>
      <vt:lpstr>OUR THANKS!</vt:lpstr>
      <vt:lpstr>N.Y.A.P.T.</vt:lpstr>
      <vt:lpstr>Today’s Training Will Address…</vt:lpstr>
      <vt:lpstr>Scope of the Problem</vt:lpstr>
      <vt:lpstr>Effect on Driving</vt:lpstr>
      <vt:lpstr>A Micro-sleep Can Kill You In Seconds…</vt:lpstr>
      <vt:lpstr>PowerPoint Presentation</vt:lpstr>
      <vt:lpstr>Risk Factors for Driving Drowsy</vt:lpstr>
      <vt:lpstr>Warning Signs</vt:lpstr>
      <vt:lpstr>Primary Cause of Drowsiness…</vt:lpstr>
      <vt:lpstr>Sleep Deprivation</vt:lpstr>
      <vt:lpstr>Poor Quality of Sleep</vt:lpstr>
      <vt:lpstr>No Substitute for Rest</vt:lpstr>
      <vt:lpstr>Driver Fatigue</vt:lpstr>
      <vt:lpstr>Circadian Rhythm</vt:lpstr>
      <vt:lpstr>Post Lunch Slump</vt:lpstr>
      <vt:lpstr>Sleep Apnea</vt:lpstr>
      <vt:lpstr>Sleep Apnea Symptoms</vt:lpstr>
      <vt:lpstr>What Happens?</vt:lpstr>
      <vt:lpstr>Two Types of Sleep Apnea</vt:lpstr>
      <vt:lpstr>Effects of Sleep Apnea</vt:lpstr>
      <vt:lpstr>Sleep Deprivation</vt:lpstr>
      <vt:lpstr>Oxygen Deprivation</vt:lpstr>
      <vt:lpstr>Depression and Sleep Apnea</vt:lpstr>
      <vt:lpstr>Self-help Treatment for Mild Sleep Apnea </vt:lpstr>
      <vt:lpstr>Chronic Fatigue Syndrome (CFS)</vt:lpstr>
      <vt:lpstr>CFS Diagnosis</vt:lpstr>
      <vt:lpstr>CFS Symptoms</vt:lpstr>
      <vt:lpstr>Medications</vt:lpstr>
      <vt:lpstr>When You Experience Warning Signs</vt:lpstr>
      <vt:lpstr>What You Can Do to Prevent Drowsy Driving…</vt:lpstr>
      <vt:lpstr>Awareness if Key</vt:lpstr>
      <vt:lpstr>Make it Routine…</vt:lpstr>
      <vt:lpstr>Thank you!</vt:lpstr>
    </vt:vector>
  </TitlesOfParts>
  <Company>Pupil Transportation Safety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Drowsy Driving Behind the Wheel of the School Bus</dc:title>
  <dc:creator>Kathy Furneaux</dc:creator>
  <cp:lastModifiedBy>Deirdre Murphy</cp:lastModifiedBy>
  <cp:revision>45</cp:revision>
  <dcterms:created xsi:type="dcterms:W3CDTF">2017-09-20T20:10:03Z</dcterms:created>
  <dcterms:modified xsi:type="dcterms:W3CDTF">2017-10-11T19:21:55Z</dcterms:modified>
</cp:coreProperties>
</file>